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81" r:id="rId16"/>
    <p:sldId id="270" r:id="rId17"/>
    <p:sldId id="282" r:id="rId18"/>
    <p:sldId id="271" r:id="rId19"/>
    <p:sldId id="272" r:id="rId20"/>
    <p:sldId id="273" r:id="rId21"/>
    <p:sldId id="274" r:id="rId22"/>
    <p:sldId id="278" r:id="rId23"/>
    <p:sldId id="279" r:id="rId24"/>
    <p:sldId id="275" r:id="rId25"/>
    <p:sldId id="276" r:id="rId26"/>
    <p:sldId id="280" r:id="rId2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1" roundtripDataSignature="AMtx7mjjKYHTwyHr9vZ5isGs5CnaHgoxJ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481E350-A7C9-45EC-9AA0-83FAA2DC6329}">
  <a:tblStyle styleId="{3481E350-A7C9-45EC-9AA0-83FAA2DC6329}" styleName="Table_0">
    <a:wholeTbl>
      <a:tcTxStyle b="off" i="off">
        <a:font>
          <a:latin typeface="Tw Cen MT"/>
          <a:ea typeface="Tw Cen MT"/>
          <a:cs typeface="Tw Cen M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F1FA"/>
          </a:solidFill>
        </a:fill>
      </a:tcStyle>
    </a:wholeTbl>
    <a:band1H>
      <a:tcTxStyle/>
      <a:tcStyle>
        <a:tcBdr/>
        <a:fill>
          <a:solidFill>
            <a:srgbClr val="CBE2F5"/>
          </a:solidFill>
        </a:fill>
      </a:tcStyle>
    </a:band1H>
    <a:band2H>
      <a:tcTxStyle/>
      <a:tcStyle>
        <a:tcBdr/>
      </a:tcStyle>
    </a:band2H>
    <a:band1V>
      <a:tcTxStyle/>
      <a:tcStyle>
        <a:tcBdr/>
        <a:fill>
          <a:solidFill>
            <a:srgbClr val="CBE2F5"/>
          </a:solidFill>
        </a:fill>
      </a:tcStyle>
    </a:band1V>
    <a:band2V>
      <a:tcTxStyle/>
      <a:tcStyle>
        <a:tcBdr/>
      </a:tcStyle>
    </a:band2V>
    <a:lastCol>
      <a:tcTxStyle b="on" i="off">
        <a:font>
          <a:latin typeface="Tw Cen MT"/>
          <a:ea typeface="Tw Cen MT"/>
          <a:cs typeface="Tw Cen MT"/>
        </a:font>
        <a:schemeClr val="lt1"/>
      </a:tcTxStyle>
      <a:tcStyle>
        <a:tcBdr/>
        <a:fill>
          <a:solidFill>
            <a:schemeClr val="accent1"/>
          </a:solidFill>
        </a:fill>
      </a:tcStyle>
    </a:lastCol>
    <a:firstCol>
      <a:tcTxStyle b="on" i="off">
        <a:font>
          <a:latin typeface="Tw Cen MT"/>
          <a:ea typeface="Tw Cen MT"/>
          <a:cs typeface="Tw Cen MT"/>
        </a:font>
        <a:schemeClr val="lt1"/>
      </a:tcTxStyle>
      <a:tcStyle>
        <a:tcBdr/>
        <a:fill>
          <a:solidFill>
            <a:schemeClr val="accent1"/>
          </a:solidFill>
        </a:fill>
      </a:tcStyle>
    </a:firstCol>
    <a:lastRow>
      <a:tcTxStyle b="on" i="off">
        <a:font>
          <a:latin typeface="Tw Cen MT"/>
          <a:ea typeface="Tw Cen MT"/>
          <a:cs typeface="Tw Cen M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Tw Cen MT"/>
          <a:ea typeface="Tw Cen MT"/>
          <a:cs typeface="Tw Cen M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086"/>
    <p:restoredTop sz="94726"/>
  </p:normalViewPr>
  <p:slideViewPr>
    <p:cSldViewPr snapToGrid="0">
      <p:cViewPr varScale="1">
        <p:scale>
          <a:sx n="123" d="100"/>
          <a:sy n="123" d="100"/>
        </p:scale>
        <p:origin x="60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11722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09759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 name="Google Shape;23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b93c4640c3_1_3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b93c4640c3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b93c4640c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b93c4640c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2"/>
        <p:cNvGrpSpPr/>
        <p:nvPr/>
      </p:nvGrpSpPr>
      <p:grpSpPr>
        <a:xfrm>
          <a:off x="0" y="0"/>
          <a:ext cx="0" cy="0"/>
          <a:chOff x="0" y="0"/>
          <a:chExt cx="0" cy="0"/>
        </a:xfrm>
      </p:grpSpPr>
      <p:sp>
        <p:nvSpPr>
          <p:cNvPr id="13" name="Google Shape;13;p24"/>
          <p:cNvSpPr/>
          <p:nvPr/>
        </p:nvSpPr>
        <p:spPr>
          <a:xfrm>
            <a:off x="0" y="0"/>
            <a:ext cx="12192000" cy="4572001"/>
          </a:xfrm>
          <a:prstGeom prst="rect">
            <a:avLst/>
          </a:prstGeom>
          <a:solidFill>
            <a:srgbClr val="148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4"/>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4"/>
          <p:cNvSpPr txBox="1">
            <a:spLocks noGrp="1"/>
          </p:cNvSpPr>
          <p:nvPr>
            <p:ph type="ctr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24"/>
          <p:cNvSpPr txBox="1">
            <a:spLocks noGrp="1"/>
          </p:cNvSpPr>
          <p:nvPr>
            <p:ph type="subTitle"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800"/>
              <a:buNone/>
              <a:defRPr sz="1800">
                <a:solidFill>
                  <a:srgbClr val="0C0C0C"/>
                </a:solidFill>
              </a:defRPr>
            </a:lvl1pPr>
            <a:lvl2pPr lvl="1" algn="ctr">
              <a:lnSpc>
                <a:spcPct val="90000"/>
              </a:lnSpc>
              <a:spcBef>
                <a:spcPts val="200"/>
              </a:spcBef>
              <a:spcAft>
                <a:spcPts val="0"/>
              </a:spcAft>
              <a:buSzPts val="1800"/>
              <a:buNone/>
              <a:defRPr sz="1800"/>
            </a:lvl2pPr>
            <a:lvl3pPr lvl="2" algn="ctr">
              <a:lnSpc>
                <a:spcPct val="90000"/>
              </a:lnSpc>
              <a:spcBef>
                <a:spcPts val="400"/>
              </a:spcBef>
              <a:spcAft>
                <a:spcPts val="0"/>
              </a:spcAft>
              <a:buSzPts val="1800"/>
              <a:buNone/>
              <a:defRPr sz="1800"/>
            </a:lvl3pPr>
            <a:lvl4pPr lvl="3" algn="ctr">
              <a:lnSpc>
                <a:spcPct val="90000"/>
              </a:lnSpc>
              <a:spcBef>
                <a:spcPts val="400"/>
              </a:spcBef>
              <a:spcAft>
                <a:spcPts val="0"/>
              </a:spcAft>
              <a:buSzPts val="1800"/>
              <a:buNone/>
              <a:defRPr sz="1800"/>
            </a:lvl4pPr>
            <a:lvl5pPr lvl="4" algn="ctr">
              <a:lnSpc>
                <a:spcPct val="90000"/>
              </a:lnSpc>
              <a:spcBef>
                <a:spcPts val="400"/>
              </a:spcBef>
              <a:spcAft>
                <a:spcPts val="0"/>
              </a:spcAft>
              <a:buSzPts val="1800"/>
              <a:buNone/>
              <a:defRPr sz="1800"/>
            </a:lvl5pPr>
            <a:lvl6pPr lvl="5" algn="ctr">
              <a:lnSpc>
                <a:spcPct val="90000"/>
              </a:lnSpc>
              <a:spcBef>
                <a:spcPts val="400"/>
              </a:spcBef>
              <a:spcAft>
                <a:spcPts val="0"/>
              </a:spcAft>
              <a:buSzPts val="1800"/>
              <a:buNone/>
              <a:defRPr sz="1800"/>
            </a:lvl6pPr>
            <a:lvl7pPr lvl="6" algn="ctr">
              <a:lnSpc>
                <a:spcPct val="90000"/>
              </a:lnSpc>
              <a:spcBef>
                <a:spcPts val="400"/>
              </a:spcBef>
              <a:spcAft>
                <a:spcPts val="0"/>
              </a:spcAft>
              <a:buSzPts val="1800"/>
              <a:buNone/>
              <a:defRPr sz="1800"/>
            </a:lvl7pPr>
            <a:lvl8pPr lvl="7" algn="ctr">
              <a:lnSpc>
                <a:spcPct val="90000"/>
              </a:lnSpc>
              <a:spcBef>
                <a:spcPts val="400"/>
              </a:spcBef>
              <a:spcAft>
                <a:spcPts val="0"/>
              </a:spcAft>
              <a:buSzPts val="1800"/>
              <a:buNone/>
              <a:defRPr sz="1800"/>
            </a:lvl8pPr>
            <a:lvl9pPr lvl="8" algn="ctr">
              <a:lnSpc>
                <a:spcPct val="90000"/>
              </a:lnSpc>
              <a:spcBef>
                <a:spcPts val="400"/>
              </a:spcBef>
              <a:spcAft>
                <a:spcPts val="400"/>
              </a:spcAft>
              <a:buSzPts val="1800"/>
              <a:buNone/>
              <a:defRPr sz="1800"/>
            </a:lvl9pPr>
          </a:lstStyle>
          <a:p>
            <a:endParaRPr/>
          </a:p>
        </p:txBody>
      </p:sp>
      <p:sp>
        <p:nvSpPr>
          <p:cNvPr id="17" name="Google Shape;17;p24"/>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4"/>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4"/>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20" name="Google Shape;20;p24"/>
          <p:cNvCxnSpPr/>
          <p:nvPr/>
        </p:nvCxnSpPr>
        <p:spPr>
          <a:xfrm rot="10800000">
            <a:off x="8386843" y="5264106"/>
            <a:ext cx="0" cy="914400"/>
          </a:xfrm>
          <a:prstGeom prst="straightConnector1">
            <a:avLst/>
          </a:prstGeom>
          <a:noFill/>
          <a:ln w="19050" cap="flat" cmpd="sng">
            <a:solidFill>
              <a:srgbClr val="1482AB"/>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3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33"/>
          <p:cNvSpPr txBox="1">
            <a:spLocks noGrp="1"/>
          </p:cNvSpPr>
          <p:nvPr>
            <p:ph type="body" idx="1"/>
          </p:nvPr>
        </p:nvSpPr>
        <p:spPr>
          <a:xfrm rot="5400000">
            <a:off x="3872485" y="-562356"/>
            <a:ext cx="4023360" cy="9720073"/>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9" name="Google Shape;79;p33"/>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33"/>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33"/>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34"/>
          <p:cNvSpPr txBox="1">
            <a:spLocks noGrp="1"/>
          </p:cNvSpPr>
          <p:nvPr>
            <p:ph type="title"/>
          </p:nvPr>
        </p:nvSpPr>
        <p:spPr>
          <a:xfrm rot="5400000">
            <a:off x="7334251" y="2152650"/>
            <a:ext cx="5410200" cy="2628900"/>
          </a:xfrm>
          <a:prstGeom prst="rect">
            <a:avLst/>
          </a:prstGeom>
          <a:noFill/>
          <a:ln>
            <a:noFill/>
          </a:ln>
        </p:spPr>
        <p:txBody>
          <a:bodyPr spcFirstLastPara="1" wrap="square" lIns="45700" tIns="91425" rIns="45700" bIns="91425"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34"/>
          <p:cNvSpPr txBox="1">
            <a:spLocks noGrp="1"/>
          </p:cNvSpPr>
          <p:nvPr>
            <p:ph type="body" idx="1"/>
          </p:nvPr>
        </p:nvSpPr>
        <p:spPr>
          <a:xfrm rot="5400000">
            <a:off x="2076451" y="-323850"/>
            <a:ext cx="5410200" cy="758190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5" name="Google Shape;85;p34"/>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34"/>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34"/>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88" name="Google Shape;88;p34"/>
          <p:cNvCxnSpPr/>
          <p:nvPr/>
        </p:nvCxnSpPr>
        <p:spPr>
          <a:xfrm rot="10800000">
            <a:off x="10058400" y="59263"/>
            <a:ext cx="0" cy="9144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
        <p:cNvGrpSpPr/>
        <p:nvPr/>
      </p:nvGrpSpPr>
      <p:grpSpPr>
        <a:xfrm>
          <a:off x="0" y="0"/>
          <a:ext cx="0" cy="0"/>
          <a:chOff x="0" y="0"/>
          <a:chExt cx="0" cy="0"/>
        </a:xfrm>
      </p:grpSpPr>
      <p:sp>
        <p:nvSpPr>
          <p:cNvPr id="22" name="Google Shape;22;p2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5"/>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5"/>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5"/>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6"/>
        <p:cNvGrpSpPr/>
        <p:nvPr/>
      </p:nvGrpSpPr>
      <p:grpSpPr>
        <a:xfrm>
          <a:off x="0" y="0"/>
          <a:ext cx="0" cy="0"/>
          <a:chOff x="0" y="0"/>
          <a:chExt cx="0" cy="0"/>
        </a:xfrm>
      </p:grpSpPr>
      <p:sp>
        <p:nvSpPr>
          <p:cNvPr id="27" name="Google Shape;27;p26"/>
          <p:cNvSpPr txBox="1">
            <a:spLocks noGrp="1"/>
          </p:cNvSpPr>
          <p:nvPr>
            <p:ph type="title"/>
          </p:nvPr>
        </p:nvSpPr>
        <p:spPr>
          <a:xfrm>
            <a:off x="1024128" y="471509"/>
            <a:ext cx="4389120" cy="1737360"/>
          </a:xfrm>
          <a:prstGeom prst="rect">
            <a:avLst/>
          </a:prstGeom>
          <a:noFill/>
          <a:ln>
            <a:noFill/>
          </a:ln>
        </p:spPr>
        <p:txBody>
          <a:bodyPr spcFirstLastPara="1" wrap="square" lIns="91425" tIns="45700" rIns="91425" bIns="45700" anchor="ctr" anchorCtr="0">
            <a:noAutofit/>
          </a:bodyPr>
          <a:lstStyle>
            <a:lvl1pPr lvl="0" algn="l">
              <a:lnSpc>
                <a:spcPct val="80000"/>
              </a:lnSpc>
              <a:spcBef>
                <a:spcPts val="0"/>
              </a:spcBef>
              <a:spcAft>
                <a:spcPts val="0"/>
              </a:spcAft>
              <a:buClr>
                <a:srgbClr val="0C0C0C"/>
              </a:buClr>
              <a:buSzPts val="4000"/>
              <a:buFont typeface="Twentieth Centur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26"/>
          <p:cNvSpPr txBox="1">
            <a:spLocks noGrp="1"/>
          </p:cNvSpPr>
          <p:nvPr>
            <p:ph type="body" idx="1"/>
          </p:nvPr>
        </p:nvSpPr>
        <p:spPr>
          <a:xfrm>
            <a:off x="5715000" y="822960"/>
            <a:ext cx="5678424" cy="5184648"/>
          </a:xfrm>
          <a:prstGeom prst="rect">
            <a:avLst/>
          </a:prstGeom>
          <a:noFill/>
          <a:ln>
            <a:noFill/>
          </a:ln>
        </p:spPr>
        <p:txBody>
          <a:bodyPr spcFirstLastPara="1" wrap="square" lIns="45700" tIns="45700" rIns="45700" bIns="45700" anchor="t" anchorCtr="0">
            <a:normAutofit/>
          </a:bodyPr>
          <a:lstStyle>
            <a:lvl1pPr marL="457200" lvl="0" indent="-381000" algn="l">
              <a:lnSpc>
                <a:spcPct val="90000"/>
              </a:lnSpc>
              <a:spcBef>
                <a:spcPts val="1200"/>
              </a:spcBef>
              <a:spcAft>
                <a:spcPts val="0"/>
              </a:spcAft>
              <a:buSzPts val="2400"/>
              <a:buChar char=" "/>
              <a:defRPr sz="2400"/>
            </a:lvl1pPr>
            <a:lvl2pPr marL="914400" lvl="1" indent="-355600" algn="l">
              <a:lnSpc>
                <a:spcPct val="90000"/>
              </a:lnSpc>
              <a:spcBef>
                <a:spcPts val="200"/>
              </a:spcBef>
              <a:spcAft>
                <a:spcPts val="0"/>
              </a:spcAft>
              <a:buSzPts val="2000"/>
              <a:buChar char="🢝"/>
              <a:defRPr sz="2000"/>
            </a:lvl2pPr>
            <a:lvl3pPr marL="1371600" lvl="2" indent="-330200" algn="l">
              <a:lnSpc>
                <a:spcPct val="90000"/>
              </a:lnSpc>
              <a:spcBef>
                <a:spcPts val="400"/>
              </a:spcBef>
              <a:spcAft>
                <a:spcPts val="0"/>
              </a:spcAft>
              <a:buSzPts val="1600"/>
              <a:buChar char="🢝"/>
              <a:defRPr sz="1600"/>
            </a:lvl3pPr>
            <a:lvl4pPr marL="1828800" lvl="3" indent="-330200" algn="l">
              <a:lnSpc>
                <a:spcPct val="90000"/>
              </a:lnSpc>
              <a:spcBef>
                <a:spcPts val="400"/>
              </a:spcBef>
              <a:spcAft>
                <a:spcPts val="0"/>
              </a:spcAft>
              <a:buSzPts val="1600"/>
              <a:buChar char="🢝"/>
              <a:defRPr sz="1600"/>
            </a:lvl4pPr>
            <a:lvl5pPr marL="2286000" lvl="4" indent="-330200" algn="l">
              <a:lnSpc>
                <a:spcPct val="90000"/>
              </a:lnSpc>
              <a:spcBef>
                <a:spcPts val="400"/>
              </a:spcBef>
              <a:spcAft>
                <a:spcPts val="0"/>
              </a:spcAft>
              <a:buSzPts val="1600"/>
              <a:buChar char="🢝"/>
              <a:defRPr sz="1600"/>
            </a:lvl5pPr>
            <a:lvl6pPr marL="2743200" lvl="5" indent="-330200" algn="l">
              <a:lnSpc>
                <a:spcPct val="90000"/>
              </a:lnSpc>
              <a:spcBef>
                <a:spcPts val="400"/>
              </a:spcBef>
              <a:spcAft>
                <a:spcPts val="0"/>
              </a:spcAft>
              <a:buSzPts val="1600"/>
              <a:buChar char="🢝"/>
              <a:defRPr sz="1600"/>
            </a:lvl6pPr>
            <a:lvl7pPr marL="3200400" lvl="6" indent="-330200" algn="l">
              <a:lnSpc>
                <a:spcPct val="90000"/>
              </a:lnSpc>
              <a:spcBef>
                <a:spcPts val="400"/>
              </a:spcBef>
              <a:spcAft>
                <a:spcPts val="0"/>
              </a:spcAft>
              <a:buSzPts val="1600"/>
              <a:buChar char="🢝"/>
              <a:defRPr sz="1600"/>
            </a:lvl7pPr>
            <a:lvl8pPr marL="3657600" lvl="7" indent="-330200" algn="l">
              <a:lnSpc>
                <a:spcPct val="90000"/>
              </a:lnSpc>
              <a:spcBef>
                <a:spcPts val="400"/>
              </a:spcBef>
              <a:spcAft>
                <a:spcPts val="0"/>
              </a:spcAft>
              <a:buSzPts val="1600"/>
              <a:buChar char="🢝"/>
              <a:defRPr sz="1600"/>
            </a:lvl8pPr>
            <a:lvl9pPr marL="4114800" lvl="8" indent="-330200" algn="l">
              <a:lnSpc>
                <a:spcPct val="90000"/>
              </a:lnSpc>
              <a:spcBef>
                <a:spcPts val="400"/>
              </a:spcBef>
              <a:spcAft>
                <a:spcPts val="400"/>
              </a:spcAft>
              <a:buSzPts val="1600"/>
              <a:buChar char="🢝"/>
              <a:defRPr sz="1600"/>
            </a:lvl9pPr>
          </a:lstStyle>
          <a:p>
            <a:endParaRPr/>
          </a:p>
        </p:txBody>
      </p:sp>
      <p:sp>
        <p:nvSpPr>
          <p:cNvPr id="29" name="Google Shape;29;p26"/>
          <p:cNvSpPr txBox="1">
            <a:spLocks noGrp="1"/>
          </p:cNvSpPr>
          <p:nvPr>
            <p:ph type="body" idx="2"/>
          </p:nvPr>
        </p:nvSpPr>
        <p:spPr>
          <a:xfrm>
            <a:off x="1024128" y="2257506"/>
            <a:ext cx="4389120" cy="3762294"/>
          </a:xfrm>
          <a:prstGeom prst="rect">
            <a:avLst/>
          </a:prstGeom>
          <a:noFill/>
          <a:ln>
            <a:noFill/>
          </a:ln>
        </p:spPr>
        <p:txBody>
          <a:bodyPr spcFirstLastPara="1" wrap="square" lIns="91425" tIns="45700" rIns="91425" bIns="45700" anchor="t" anchorCtr="0">
            <a:normAutofit/>
          </a:bodyPr>
          <a:lstStyle>
            <a:lvl1pPr marL="457200" lvl="0" indent="-228600" algn="l">
              <a:lnSpc>
                <a:spcPct val="108000"/>
              </a:lnSpc>
              <a:spcBef>
                <a:spcPts val="600"/>
              </a:spcBef>
              <a:spcAft>
                <a:spcPts val="0"/>
              </a:spcAft>
              <a:buSzPts val="1600"/>
              <a:buNone/>
              <a:defRPr sz="1600"/>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30" name="Google Shape;30;p26"/>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6"/>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6"/>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33"/>
        <p:cNvGrpSpPr/>
        <p:nvPr/>
      </p:nvGrpSpPr>
      <p:grpSpPr>
        <a:xfrm>
          <a:off x="0" y="0"/>
          <a:ext cx="0" cy="0"/>
          <a:chOff x="0" y="0"/>
          <a:chExt cx="0" cy="0"/>
        </a:xfrm>
      </p:grpSpPr>
      <p:sp>
        <p:nvSpPr>
          <p:cNvPr id="34" name="Google Shape;34;p27"/>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7"/>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7"/>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7"/>
        <p:cNvGrpSpPr/>
        <p:nvPr/>
      </p:nvGrpSpPr>
      <p:grpSpPr>
        <a:xfrm>
          <a:off x="0" y="0"/>
          <a:ext cx="0" cy="0"/>
          <a:chOff x="0" y="0"/>
          <a:chExt cx="0" cy="0"/>
        </a:xfrm>
      </p:grpSpPr>
      <p:sp>
        <p:nvSpPr>
          <p:cNvPr id="38" name="Google Shape;38;p2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2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0" name="Google Shape;40;p28"/>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8"/>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8"/>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43"/>
        <p:cNvGrpSpPr/>
        <p:nvPr/>
      </p:nvGrpSpPr>
      <p:grpSpPr>
        <a:xfrm>
          <a:off x="0" y="0"/>
          <a:ext cx="0" cy="0"/>
          <a:chOff x="0" y="0"/>
          <a:chExt cx="0" cy="0"/>
        </a:xfrm>
      </p:grpSpPr>
      <p:sp>
        <p:nvSpPr>
          <p:cNvPr id="44" name="Google Shape;44;p29"/>
          <p:cNvSpPr/>
          <p:nvPr/>
        </p:nvSpPr>
        <p:spPr>
          <a:xfrm>
            <a:off x="0" y="0"/>
            <a:ext cx="12192000" cy="4572001"/>
          </a:xfrm>
          <a:prstGeom prst="rect">
            <a:avLst/>
          </a:prstGeom>
          <a:solidFill>
            <a:srgbClr val="1D9A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9"/>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9"/>
          <p:cNvSpPr txBox="1">
            <a:spLocks noGrp="1"/>
          </p:cNvSpPr>
          <p:nvPr>
            <p:ph type="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29"/>
          <p:cNvSpPr txBox="1">
            <a:spLocks noGrp="1"/>
          </p:cNvSpPr>
          <p:nvPr>
            <p:ph type="body"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1800"/>
              <a:buNone/>
              <a:defRPr sz="1800">
                <a:solidFill>
                  <a:srgbClr val="0C0C0C"/>
                </a:solidFill>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48" name="Google Shape;48;p29"/>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9"/>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29"/>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51" name="Google Shape;51;p29"/>
          <p:cNvCxnSpPr/>
          <p:nvPr/>
        </p:nvCxnSpPr>
        <p:spPr>
          <a:xfrm rot="10800000">
            <a:off x="8386843" y="5264106"/>
            <a:ext cx="0" cy="914400"/>
          </a:xfrm>
          <a:prstGeom prst="straightConnector1">
            <a:avLst/>
          </a:prstGeom>
          <a:noFill/>
          <a:ln w="19050" cap="flat" cmpd="sng">
            <a:solidFill>
              <a:srgbClr val="1482AB"/>
            </a:solidFill>
            <a:prstDash val="solid"/>
            <a:round/>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2"/>
        <p:cNvGrpSpPr/>
        <p:nvPr/>
      </p:nvGrpSpPr>
      <p:grpSpPr>
        <a:xfrm>
          <a:off x="0" y="0"/>
          <a:ext cx="0" cy="0"/>
          <a:chOff x="0" y="0"/>
          <a:chExt cx="0" cy="0"/>
        </a:xfrm>
      </p:grpSpPr>
      <p:sp>
        <p:nvSpPr>
          <p:cNvPr id="53" name="Google Shape;53;p3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30"/>
          <p:cNvSpPr txBox="1">
            <a:spLocks noGrp="1"/>
          </p:cNvSpPr>
          <p:nvPr>
            <p:ph type="body" idx="1"/>
          </p:nvPr>
        </p:nvSpPr>
        <p:spPr>
          <a:xfrm>
            <a:off x="1024127" y="2286000"/>
            <a:ext cx="4754880"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5" name="Google Shape;55;p30"/>
          <p:cNvSpPr txBox="1">
            <a:spLocks noGrp="1"/>
          </p:cNvSpPr>
          <p:nvPr>
            <p:ph type="body" idx="2"/>
          </p:nvPr>
        </p:nvSpPr>
        <p:spPr>
          <a:xfrm>
            <a:off x="5989320" y="2286000"/>
            <a:ext cx="4754880"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6" name="Google Shape;56;p30"/>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0"/>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30"/>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9"/>
        <p:cNvGrpSpPr/>
        <p:nvPr/>
      </p:nvGrpSpPr>
      <p:grpSpPr>
        <a:xfrm>
          <a:off x="0" y="0"/>
          <a:ext cx="0" cy="0"/>
          <a:chOff x="0" y="0"/>
          <a:chExt cx="0" cy="0"/>
        </a:xfrm>
      </p:grpSpPr>
      <p:sp>
        <p:nvSpPr>
          <p:cNvPr id="60" name="Google Shape;60;p3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31"/>
          <p:cNvSpPr txBox="1">
            <a:spLocks noGrp="1"/>
          </p:cNvSpPr>
          <p:nvPr>
            <p:ph type="body" idx="1"/>
          </p:nvPr>
        </p:nvSpPr>
        <p:spPr>
          <a:xfrm>
            <a:off x="1024128" y="2179636"/>
            <a:ext cx="4754880" cy="822960"/>
          </a:xfrm>
          <a:prstGeom prst="rect">
            <a:avLst/>
          </a:prstGeom>
          <a:noFill/>
          <a:ln>
            <a:noFill/>
          </a:ln>
        </p:spPr>
        <p:txBody>
          <a:bodyPr spcFirstLastPara="1" wrap="square" lIns="137150" tIns="45700" rIns="137150" bIns="45700" anchor="ctr" anchorCtr="0">
            <a:normAutofit/>
          </a:bodyPr>
          <a:lstStyle>
            <a:lvl1pPr marL="457200" lvl="0" indent="-228600" algn="l">
              <a:lnSpc>
                <a:spcPct val="90000"/>
              </a:lnSpc>
              <a:spcBef>
                <a:spcPts val="0"/>
              </a:spcBef>
              <a:spcAft>
                <a:spcPts val="0"/>
              </a:spcAft>
              <a:buSzPts val="2300"/>
              <a:buNone/>
              <a:defRPr sz="2300" b="0" cap="none">
                <a:solidFill>
                  <a:schemeClr val="accent1"/>
                </a:solidFill>
                <a:latin typeface="Twentieth Century"/>
                <a:ea typeface="Twentieth Century"/>
                <a:cs typeface="Twentieth Century"/>
                <a:sym typeface="Twentieth Century"/>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62" name="Google Shape;62;p31"/>
          <p:cNvSpPr txBox="1">
            <a:spLocks noGrp="1"/>
          </p:cNvSpPr>
          <p:nvPr>
            <p:ph type="body" idx="2"/>
          </p:nvPr>
        </p:nvSpPr>
        <p:spPr>
          <a:xfrm>
            <a:off x="1024128" y="2967788"/>
            <a:ext cx="4754880" cy="3341572"/>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3" name="Google Shape;63;p31"/>
          <p:cNvSpPr txBox="1">
            <a:spLocks noGrp="1"/>
          </p:cNvSpPr>
          <p:nvPr>
            <p:ph type="body" idx="3"/>
          </p:nvPr>
        </p:nvSpPr>
        <p:spPr>
          <a:xfrm>
            <a:off x="5990888" y="2179636"/>
            <a:ext cx="4754880" cy="822960"/>
          </a:xfrm>
          <a:prstGeom prst="rect">
            <a:avLst/>
          </a:prstGeom>
          <a:noFill/>
          <a:ln>
            <a:noFill/>
          </a:ln>
        </p:spPr>
        <p:txBody>
          <a:bodyPr spcFirstLastPara="1" wrap="square" lIns="137150" tIns="45700" rIns="137150" bIns="45700" anchor="ctr" anchorCtr="0">
            <a:normAutofit/>
          </a:bodyPr>
          <a:lstStyle>
            <a:lvl1pPr marL="457200" lvl="0" indent="-228600" algn="l">
              <a:lnSpc>
                <a:spcPct val="90000"/>
              </a:lnSpc>
              <a:spcBef>
                <a:spcPts val="0"/>
              </a:spcBef>
              <a:spcAft>
                <a:spcPts val="0"/>
              </a:spcAft>
              <a:buSzPts val="2300"/>
              <a:buNone/>
              <a:defRPr sz="2300" b="0" cap="none">
                <a:solidFill>
                  <a:schemeClr val="accent1"/>
                </a:solidFill>
                <a:latin typeface="Twentieth Century"/>
                <a:ea typeface="Twentieth Century"/>
                <a:cs typeface="Twentieth Century"/>
                <a:sym typeface="Twentieth Century"/>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64" name="Google Shape;64;p31"/>
          <p:cNvSpPr txBox="1">
            <a:spLocks noGrp="1"/>
          </p:cNvSpPr>
          <p:nvPr>
            <p:ph type="body" idx="4"/>
          </p:nvPr>
        </p:nvSpPr>
        <p:spPr>
          <a:xfrm>
            <a:off x="5990888" y="2967788"/>
            <a:ext cx="4754880" cy="3341572"/>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5" name="Google Shape;65;p31"/>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31"/>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31"/>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8"/>
        <p:cNvGrpSpPr/>
        <p:nvPr/>
      </p:nvGrpSpPr>
      <p:grpSpPr>
        <a:xfrm>
          <a:off x="0" y="0"/>
          <a:ext cx="0" cy="0"/>
          <a:chOff x="0" y="0"/>
          <a:chExt cx="0" cy="0"/>
        </a:xfrm>
      </p:grpSpPr>
      <p:sp>
        <p:nvSpPr>
          <p:cNvPr id="69" name="Google Shape;69;p32"/>
          <p:cNvSpPr txBox="1">
            <a:spLocks noGrp="1"/>
          </p:cNvSpPr>
          <p:nvPr>
            <p:ph type="title"/>
          </p:nvPr>
        </p:nvSpPr>
        <p:spPr>
          <a:xfrm>
            <a:off x="457200" y="4960138"/>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32"/>
          <p:cNvSpPr>
            <a:spLocks noGrp="1"/>
          </p:cNvSpPr>
          <p:nvPr>
            <p:ph type="pic" idx="2"/>
          </p:nvPr>
        </p:nvSpPr>
        <p:spPr>
          <a:xfrm>
            <a:off x="0" y="-1"/>
            <a:ext cx="12188952" cy="4572000"/>
          </a:xfrm>
          <a:prstGeom prst="rect">
            <a:avLst/>
          </a:prstGeom>
          <a:solidFill>
            <a:srgbClr val="76CEEF"/>
          </a:solidFill>
          <a:ln>
            <a:noFill/>
          </a:ln>
        </p:spPr>
      </p:sp>
      <p:sp>
        <p:nvSpPr>
          <p:cNvPr id="71" name="Google Shape;71;p32"/>
          <p:cNvSpPr txBox="1">
            <a:spLocks noGrp="1"/>
          </p:cNvSpPr>
          <p:nvPr>
            <p:ph type="body" idx="1"/>
          </p:nvPr>
        </p:nvSpPr>
        <p:spPr>
          <a:xfrm>
            <a:off x="8610600" y="4960138"/>
            <a:ext cx="3200400" cy="146304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1800"/>
              <a:buNone/>
              <a:defRPr sz="1800">
                <a:solidFill>
                  <a:srgbClr val="0C0C0C"/>
                </a:solidFill>
              </a:defRPr>
            </a:lvl1pPr>
            <a:lvl2pPr marL="914400" lvl="1" indent="-228600" algn="l">
              <a:lnSpc>
                <a:spcPct val="90000"/>
              </a:lnSpc>
              <a:spcBef>
                <a:spcPts val="200"/>
              </a:spcBef>
              <a:spcAft>
                <a:spcPts val="0"/>
              </a:spcAft>
              <a:buSzPts val="1400"/>
              <a:buNone/>
              <a:defRPr sz="1400"/>
            </a:lvl2pPr>
            <a:lvl3pPr marL="1371600" lvl="2" indent="-228600" algn="l">
              <a:lnSpc>
                <a:spcPct val="90000"/>
              </a:lnSpc>
              <a:spcBef>
                <a:spcPts val="400"/>
              </a:spcBef>
              <a:spcAft>
                <a:spcPts val="0"/>
              </a:spcAft>
              <a:buSzPts val="1200"/>
              <a:buNone/>
              <a:defRPr sz="1200"/>
            </a:lvl3pPr>
            <a:lvl4pPr marL="1828800" lvl="3" indent="-228600" algn="l">
              <a:lnSpc>
                <a:spcPct val="90000"/>
              </a:lnSpc>
              <a:spcBef>
                <a:spcPts val="400"/>
              </a:spcBef>
              <a:spcAft>
                <a:spcPts val="0"/>
              </a:spcAft>
              <a:buSzPts val="1000"/>
              <a:buNone/>
              <a:defRPr sz="1000"/>
            </a:lvl4pPr>
            <a:lvl5pPr marL="2286000" lvl="4" indent="-228600" algn="l">
              <a:lnSpc>
                <a:spcPct val="90000"/>
              </a:lnSpc>
              <a:spcBef>
                <a:spcPts val="400"/>
              </a:spcBef>
              <a:spcAft>
                <a:spcPts val="0"/>
              </a:spcAft>
              <a:buSzPts val="1000"/>
              <a:buNone/>
              <a:defRPr sz="1000"/>
            </a:lvl5pPr>
            <a:lvl6pPr marL="2743200" lvl="5" indent="-228600" algn="l">
              <a:lnSpc>
                <a:spcPct val="90000"/>
              </a:lnSpc>
              <a:spcBef>
                <a:spcPts val="400"/>
              </a:spcBef>
              <a:spcAft>
                <a:spcPts val="0"/>
              </a:spcAft>
              <a:buSzPts val="1000"/>
              <a:buNone/>
              <a:defRPr sz="1000"/>
            </a:lvl6pPr>
            <a:lvl7pPr marL="3200400" lvl="6" indent="-228600" algn="l">
              <a:lnSpc>
                <a:spcPct val="90000"/>
              </a:lnSpc>
              <a:spcBef>
                <a:spcPts val="400"/>
              </a:spcBef>
              <a:spcAft>
                <a:spcPts val="0"/>
              </a:spcAft>
              <a:buSzPts val="1000"/>
              <a:buNone/>
              <a:defRPr sz="1000"/>
            </a:lvl7pPr>
            <a:lvl8pPr marL="3657600" lvl="7" indent="-228600" algn="l">
              <a:lnSpc>
                <a:spcPct val="90000"/>
              </a:lnSpc>
              <a:spcBef>
                <a:spcPts val="400"/>
              </a:spcBef>
              <a:spcAft>
                <a:spcPts val="0"/>
              </a:spcAft>
              <a:buSzPts val="1000"/>
              <a:buNone/>
              <a:defRPr sz="1000"/>
            </a:lvl8pPr>
            <a:lvl9pPr marL="4114800" lvl="8" indent="-228600" algn="l">
              <a:lnSpc>
                <a:spcPct val="90000"/>
              </a:lnSpc>
              <a:spcBef>
                <a:spcPts val="400"/>
              </a:spcBef>
              <a:spcAft>
                <a:spcPts val="400"/>
              </a:spcAft>
              <a:buSzPts val="1000"/>
              <a:buNone/>
              <a:defRPr sz="1000"/>
            </a:lvl9pPr>
          </a:lstStyle>
          <a:p>
            <a:endParaRPr/>
          </a:p>
        </p:txBody>
      </p:sp>
      <p:sp>
        <p:nvSpPr>
          <p:cNvPr id="72" name="Google Shape;72;p32"/>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2"/>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32"/>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75" name="Google Shape;75;p32"/>
          <p:cNvCxnSpPr/>
          <p:nvPr/>
        </p:nvCxnSpPr>
        <p:spPr>
          <a:xfrm rot="10800000">
            <a:off x="8386843" y="5264106"/>
            <a:ext cx="0" cy="9144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marR="0" lvl="0" algn="l" rtl="0">
              <a:lnSpc>
                <a:spcPct val="80000"/>
              </a:lnSpc>
              <a:spcBef>
                <a:spcPts val="0"/>
              </a:spcBef>
              <a:spcAft>
                <a:spcPts val="0"/>
              </a:spcAft>
              <a:buClr>
                <a:srgbClr val="0C0C0C"/>
              </a:buClr>
              <a:buSzPts val="5000"/>
              <a:buFont typeface="Twentieth Century"/>
              <a:buNone/>
              <a:defRPr sz="5000" b="0" i="0" u="none" strike="noStrike" cap="none">
                <a:solidFill>
                  <a:srgbClr val="0C0C0C"/>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lvl1pPr marL="457200" marR="0" lvl="0" indent="-368300" algn="l" rtl="0">
              <a:lnSpc>
                <a:spcPct val="90000"/>
              </a:lnSpc>
              <a:spcBef>
                <a:spcPts val="1200"/>
              </a:spcBef>
              <a:spcAft>
                <a:spcPts val="0"/>
              </a:spcAft>
              <a:buClr>
                <a:schemeClr val="accent1"/>
              </a:buClr>
              <a:buSzPts val="2200"/>
              <a:buFont typeface="Twentieth Century"/>
              <a:buChar char=" "/>
              <a:defRPr sz="2200" b="0" i="0" u="none" strike="noStrike" cap="none">
                <a:solidFill>
                  <a:schemeClr val="dk1"/>
                </a:solidFill>
                <a:latin typeface="Twentieth Century"/>
                <a:ea typeface="Twentieth Century"/>
                <a:cs typeface="Twentieth Century"/>
                <a:sym typeface="Twentieth Century"/>
              </a:defRPr>
            </a:lvl1pPr>
            <a:lvl2pPr marL="914400" marR="0" lvl="1" indent="-342900" algn="l" rtl="0">
              <a:lnSpc>
                <a:spcPct val="90000"/>
              </a:lnSpc>
              <a:spcBef>
                <a:spcPts val="200"/>
              </a:spcBef>
              <a:spcAft>
                <a:spcPts val="0"/>
              </a:spcAft>
              <a:buClr>
                <a:schemeClr val="accent1"/>
              </a:buClr>
              <a:buSzPts val="1800"/>
              <a:buFont typeface="Noto Sans Symbols"/>
              <a:buChar char="🢝"/>
              <a:defRPr sz="1800" b="0" i="0" u="none" strike="noStrike" cap="none">
                <a:solidFill>
                  <a:schemeClr val="dk1"/>
                </a:solidFill>
                <a:latin typeface="Twentieth Century"/>
                <a:ea typeface="Twentieth Century"/>
                <a:cs typeface="Twentieth Century"/>
                <a:sym typeface="Twentieth Century"/>
              </a:defRPr>
            </a:lvl2pPr>
            <a:lvl3pPr marL="1371600" marR="0" lvl="2"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3pPr>
            <a:lvl4pPr marL="1828800" marR="0" lvl="3"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4pPr>
            <a:lvl5pPr marL="2286000" marR="0" lvl="4"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8" name="Google Shape;8;p23"/>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0C0C0C"/>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9" name="Google Shape;9;p23"/>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rgbClr val="0C0C0C"/>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0" name="Google Shape;10;p23"/>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1pPr>
            <a:lvl2pPr marL="0" marR="0" lvl="1"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2pPr>
            <a:lvl3pPr marL="0" marR="0" lvl="2"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3pPr>
            <a:lvl4pPr marL="0" marR="0" lvl="3"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4pPr>
            <a:lvl5pPr marL="0" marR="0" lvl="4"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5pPr>
            <a:lvl6pPr marL="0" marR="0" lvl="5"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6pPr>
            <a:lvl7pPr marL="0" marR="0" lvl="6"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7pPr>
            <a:lvl8pPr marL="0" marR="0" lvl="7"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8pPr>
            <a:lvl9pPr marL="0" marR="0" lvl="8"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a:t>
            </a:fld>
            <a:endParaRPr/>
          </a:p>
        </p:txBody>
      </p:sp>
      <p:cxnSp>
        <p:nvCxnSpPr>
          <p:cNvPr id="11" name="Google Shape;11;p23"/>
          <p:cNvCxnSpPr/>
          <p:nvPr/>
        </p:nvCxnSpPr>
        <p:spPr>
          <a:xfrm rot="10800000">
            <a:off x="762000" y="826324"/>
            <a:ext cx="0" cy="914400"/>
          </a:xfrm>
          <a:prstGeom prst="straightConnector1">
            <a:avLst/>
          </a:prstGeom>
          <a:noFill/>
          <a:ln w="19050" cap="flat" cmpd="sng">
            <a:solidFill>
              <a:schemeClr val="accent1"/>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www.zillow.com/research/data/" TargetMode="External"/><Relationship Id="rId3" Type="http://schemas.openxmlformats.org/officeDocument/2006/relationships/image" Target="../media/image2.png"/><Relationship Id="rId7" Type="http://schemas.openxmlformats.org/officeDocument/2006/relationships/hyperlink" Target="https://www.fhfa.gov/DataTools/Downloads/Pages/House-Price-Index-Datasets.aspx"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www.bls.gov/regions/mid-atlantic/data/consumerpriceindexhistorical_south_table.htm" TargetMode="External"/><Relationship Id="rId5" Type="http://schemas.openxmlformats.org/officeDocument/2006/relationships/hyperlink" Target="https://data.texas.gov/dataset/Key-Economic-Indicators/karz-jr5v/about_data" TargetMode="External"/><Relationship Id="rId10" Type="http://schemas.openxmlformats.org/officeDocument/2006/relationships/hyperlink" Target="https://www.census.gov/data/tables/time-series/demo/geographic-mobility/state-to-state-migration.html" TargetMode="External"/><Relationship Id="rId4" Type="http://schemas.openxmlformats.org/officeDocument/2006/relationships/hyperlink" Target="https://dof.ca.gov/forecasting/economics/economic-indicators/inflation/" TargetMode="External"/><Relationship Id="rId9" Type="http://schemas.openxmlformats.org/officeDocument/2006/relationships/hyperlink" Target="https://simplemaps.com/data/us-citi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
          <p:cNvSpPr txBox="1">
            <a:spLocks noGrp="1"/>
          </p:cNvSpPr>
          <p:nvPr>
            <p:ph type="ctr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0C0C0C"/>
              </a:buClr>
              <a:buSzPts val="5000"/>
              <a:buFont typeface="Twentieth Century"/>
              <a:buNone/>
            </a:pPr>
            <a:r>
              <a:rPr lang="en-US" dirty="0"/>
              <a:t>CPI, MIGRATION, </a:t>
            </a:r>
            <a:br>
              <a:rPr lang="en-US" dirty="0"/>
            </a:br>
            <a:r>
              <a:rPr lang="en-US" dirty="0"/>
              <a:t>AND HOME PRICE ANALYSIS</a:t>
            </a:r>
            <a:endParaRPr dirty="0"/>
          </a:p>
        </p:txBody>
      </p:sp>
      <p:sp>
        <p:nvSpPr>
          <p:cNvPr id="94" name="Google Shape;94;p1"/>
          <p:cNvSpPr txBox="1">
            <a:spLocks noGrp="1"/>
          </p:cNvSpPr>
          <p:nvPr>
            <p:ph type="subTitle"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800"/>
              <a:buNone/>
            </a:pPr>
            <a:r>
              <a:rPr lang="en-US" dirty="0"/>
              <a:t>Group 4:</a:t>
            </a:r>
            <a:endParaRPr dirty="0"/>
          </a:p>
          <a:p>
            <a:pPr marL="0" lvl="0" indent="0" algn="l" rtl="0">
              <a:lnSpc>
                <a:spcPct val="100000"/>
              </a:lnSpc>
              <a:spcBef>
                <a:spcPts val="200"/>
              </a:spcBef>
              <a:spcAft>
                <a:spcPts val="0"/>
              </a:spcAft>
              <a:buSzPts val="1800"/>
              <a:buNone/>
            </a:pPr>
            <a:r>
              <a:rPr lang="en-US" dirty="0"/>
              <a:t>Alexander </a:t>
            </a:r>
            <a:r>
              <a:rPr lang="en-US" dirty="0" err="1"/>
              <a:t>Iluridze</a:t>
            </a:r>
            <a:endParaRPr dirty="0"/>
          </a:p>
          <a:p>
            <a:pPr marL="0" lvl="0" indent="0" algn="l" rtl="0">
              <a:lnSpc>
                <a:spcPct val="100000"/>
              </a:lnSpc>
              <a:spcBef>
                <a:spcPts val="200"/>
              </a:spcBef>
              <a:spcAft>
                <a:spcPts val="0"/>
              </a:spcAft>
              <a:buSzPts val="1800"/>
              <a:buNone/>
            </a:pPr>
            <a:r>
              <a:rPr lang="en-US" dirty="0"/>
              <a:t>Gabriel </a:t>
            </a:r>
            <a:r>
              <a:rPr lang="en-US" dirty="0" err="1"/>
              <a:t>Morano</a:t>
            </a:r>
            <a:endParaRPr dirty="0"/>
          </a:p>
          <a:p>
            <a:pPr marL="0" lvl="0" indent="0" algn="l" rtl="0">
              <a:lnSpc>
                <a:spcPct val="100000"/>
              </a:lnSpc>
              <a:spcBef>
                <a:spcPts val="200"/>
              </a:spcBef>
              <a:spcAft>
                <a:spcPts val="0"/>
              </a:spcAft>
              <a:buSzPts val="1800"/>
              <a:buNone/>
            </a:pPr>
            <a:r>
              <a:rPr lang="en-US" dirty="0"/>
              <a:t>Jack Richey</a:t>
            </a:r>
            <a:endParaRPr dirty="0"/>
          </a:p>
        </p:txBody>
      </p:sp>
      <p:pic>
        <p:nvPicPr>
          <p:cNvPr id="95" name="Google Shape;95;p1" descr="Matrix binary | Blue background wallpapers, Code wallpaper, Technology wallpaper"/>
          <p:cNvPicPr preferRelativeResize="0"/>
          <p:nvPr/>
        </p:nvPicPr>
        <p:blipFill rotWithShape="1">
          <a:blip r:embed="rId3">
            <a:alphaModFix/>
          </a:blip>
          <a:srcRect b="33512"/>
          <a:stretch/>
        </p:blipFill>
        <p:spPr>
          <a:xfrm>
            <a:off x="0" y="0"/>
            <a:ext cx="12192000" cy="458435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9"/>
          <p:cNvPicPr preferRelativeResize="0"/>
          <p:nvPr/>
        </p:nvPicPr>
        <p:blipFill>
          <a:blip r:embed="rId3">
            <a:alphaModFix/>
          </a:blip>
          <a:stretch>
            <a:fillRect/>
          </a:stretch>
        </p:blipFill>
        <p:spPr>
          <a:xfrm>
            <a:off x="-537125" y="-94500"/>
            <a:ext cx="13308125" cy="6952500"/>
          </a:xfrm>
          <a:prstGeom prst="rect">
            <a:avLst/>
          </a:prstGeom>
          <a:noFill/>
          <a:ln>
            <a:noFill/>
          </a:ln>
        </p:spPr>
      </p:pic>
      <p:sp>
        <p:nvSpPr>
          <p:cNvPr id="162" name="Google Shape;162;p9"/>
          <p:cNvSpPr txBox="1">
            <a:spLocks noGrp="1"/>
          </p:cNvSpPr>
          <p:nvPr>
            <p:ph type="title"/>
          </p:nvPr>
        </p:nvSpPr>
        <p:spPr>
          <a:xfrm>
            <a:off x="1024128" y="471509"/>
            <a:ext cx="5978556" cy="1737360"/>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C0C0C"/>
              </a:buClr>
              <a:buSzPts val="4000"/>
              <a:buFont typeface="Twentieth Century"/>
              <a:buNone/>
            </a:pPr>
            <a:r>
              <a:rPr lang="en-US"/>
              <a:t>TOTAL STATE MIGRATION | 2012</a:t>
            </a:r>
            <a:endParaRPr/>
          </a:p>
        </p:txBody>
      </p:sp>
      <p:graphicFrame>
        <p:nvGraphicFramePr>
          <p:cNvPr id="163" name="Google Shape;163;p9"/>
          <p:cNvGraphicFramePr/>
          <p:nvPr/>
        </p:nvGraphicFramePr>
        <p:xfrm>
          <a:off x="7940351" y="2687216"/>
          <a:ext cx="4001950" cy="3091375"/>
        </p:xfrm>
        <a:graphic>
          <a:graphicData uri="http://schemas.openxmlformats.org/drawingml/2006/table">
            <a:tbl>
              <a:tblPr firstRow="1" bandRow="1">
                <a:noFill/>
                <a:tableStyleId>{3481E350-A7C9-45EC-9AA0-83FAA2DC6329}</a:tableStyleId>
              </a:tblPr>
              <a:tblGrid>
                <a:gridCol w="2000975">
                  <a:extLst>
                    <a:ext uri="{9D8B030D-6E8A-4147-A177-3AD203B41FA5}">
                      <a16:colId xmlns:a16="http://schemas.microsoft.com/office/drawing/2014/main" val="20000"/>
                    </a:ext>
                  </a:extLst>
                </a:gridCol>
                <a:gridCol w="2000975">
                  <a:extLst>
                    <a:ext uri="{9D8B030D-6E8A-4147-A177-3AD203B41FA5}">
                      <a16:colId xmlns:a16="http://schemas.microsoft.com/office/drawing/2014/main" val="20001"/>
                    </a:ext>
                  </a:extLst>
                </a:gridCol>
              </a:tblGrid>
              <a:tr h="514950">
                <a:tc>
                  <a:txBody>
                    <a:bodyPr/>
                    <a:lstStyle/>
                    <a:p>
                      <a:pPr marL="0" marR="0" lvl="0" indent="0" algn="ctr" rtl="0">
                        <a:spcBef>
                          <a:spcPts val="0"/>
                        </a:spcBef>
                        <a:spcAft>
                          <a:spcPts val="0"/>
                        </a:spcAft>
                        <a:buNone/>
                      </a:pPr>
                      <a:r>
                        <a:rPr lang="en-US" sz="1800" u="none" strike="noStrike" cap="none"/>
                        <a:t>State</a:t>
                      </a:r>
                      <a:endParaRPr/>
                    </a:p>
                  </a:txBody>
                  <a:tcPr marL="91450" marR="91450" marT="45725" marB="45725" anchor="ctr"/>
                </a:tc>
                <a:tc>
                  <a:txBody>
                    <a:bodyPr/>
                    <a:lstStyle/>
                    <a:p>
                      <a:pPr marL="0" marR="0" lvl="0" indent="0" algn="ctr" rtl="0">
                        <a:spcBef>
                          <a:spcPts val="0"/>
                        </a:spcBef>
                        <a:spcAft>
                          <a:spcPts val="0"/>
                        </a:spcAft>
                        <a:buNone/>
                      </a:pPr>
                      <a:r>
                        <a:rPr lang="en-US" sz="1800" u="none" strike="noStrike" cap="none"/>
                        <a:t>Net Amount</a:t>
                      </a:r>
                      <a:endParaRPr/>
                    </a:p>
                  </a:txBody>
                  <a:tcPr marL="91450" marR="91450" marT="45725" marB="45725" anchor="ctr"/>
                </a:tc>
                <a:extLst>
                  <a:ext uri="{0D108BD9-81ED-4DB2-BD59-A6C34878D82A}">
                    <a16:rowId xmlns:a16="http://schemas.microsoft.com/office/drawing/2014/main" val="10000"/>
                  </a:ext>
                </a:extLst>
              </a:tr>
              <a:tr h="514950">
                <a:tc>
                  <a:txBody>
                    <a:bodyPr/>
                    <a:lstStyle/>
                    <a:p>
                      <a:pPr marL="0" marR="0" lvl="0" indent="0" algn="ctr" rtl="0">
                        <a:spcBef>
                          <a:spcPts val="0"/>
                        </a:spcBef>
                        <a:spcAft>
                          <a:spcPts val="0"/>
                        </a:spcAft>
                        <a:buNone/>
                      </a:pPr>
                      <a:r>
                        <a:rPr lang="en-US" sz="1800" u="none" strike="noStrike" cap="none"/>
                        <a:t>California</a:t>
                      </a:r>
                      <a:endParaRPr/>
                    </a:p>
                  </a:txBody>
                  <a:tcPr marL="91450" marR="91450" marT="45725" marB="45725" anchor="ctr"/>
                </a:tc>
                <a:tc>
                  <a:txBody>
                    <a:bodyPr/>
                    <a:lstStyle/>
                    <a:p>
                      <a:pPr marL="0" marR="0" lvl="0" indent="0" algn="ctr" rtl="0">
                        <a:spcBef>
                          <a:spcPts val="0"/>
                        </a:spcBef>
                        <a:spcAft>
                          <a:spcPts val="0"/>
                        </a:spcAft>
                        <a:buNone/>
                      </a:pPr>
                      <a:r>
                        <a:rPr lang="en-US" sz="1800" u="none" strike="noStrike" cap="none"/>
                        <a:t>-73,345</a:t>
                      </a:r>
                      <a:endParaRPr/>
                    </a:p>
                  </a:txBody>
                  <a:tcPr marL="91450" marR="91450" marT="45725" marB="45725" anchor="ctr"/>
                </a:tc>
                <a:extLst>
                  <a:ext uri="{0D108BD9-81ED-4DB2-BD59-A6C34878D82A}">
                    <a16:rowId xmlns:a16="http://schemas.microsoft.com/office/drawing/2014/main" val="10001"/>
                  </a:ext>
                </a:extLst>
              </a:tr>
              <a:tr h="516625">
                <a:tc>
                  <a:txBody>
                    <a:bodyPr/>
                    <a:lstStyle/>
                    <a:p>
                      <a:pPr marL="0" marR="0" lvl="0" indent="0" algn="ctr" rtl="0">
                        <a:spcBef>
                          <a:spcPts val="0"/>
                        </a:spcBef>
                        <a:spcAft>
                          <a:spcPts val="0"/>
                        </a:spcAft>
                        <a:buNone/>
                      </a:pPr>
                      <a:r>
                        <a:rPr lang="en-US" sz="1800" u="none" strike="noStrike" cap="none"/>
                        <a:t>Texas</a:t>
                      </a:r>
                      <a:endParaRPr/>
                    </a:p>
                  </a:txBody>
                  <a:tcPr marL="91450" marR="91450" marT="45725" marB="45725" anchor="ctr"/>
                </a:tc>
                <a:tc>
                  <a:txBody>
                    <a:bodyPr/>
                    <a:lstStyle/>
                    <a:p>
                      <a:pPr marL="0" marR="0" lvl="0" indent="0" algn="ctr" rtl="0">
                        <a:spcBef>
                          <a:spcPts val="0"/>
                        </a:spcBef>
                        <a:spcAft>
                          <a:spcPts val="0"/>
                        </a:spcAft>
                        <a:buNone/>
                      </a:pPr>
                      <a:r>
                        <a:rPr lang="en-US" sz="1800" u="none" strike="noStrike" cap="none"/>
                        <a:t>105,565</a:t>
                      </a:r>
                      <a:endParaRPr/>
                    </a:p>
                  </a:txBody>
                  <a:tcPr marL="91450" marR="91450" marT="45725" marB="45725" anchor="ctr"/>
                </a:tc>
                <a:extLst>
                  <a:ext uri="{0D108BD9-81ED-4DB2-BD59-A6C34878D82A}">
                    <a16:rowId xmlns:a16="http://schemas.microsoft.com/office/drawing/2014/main" val="10002"/>
                  </a:ext>
                </a:extLst>
              </a:tr>
              <a:tr h="514950">
                <a:tc>
                  <a:txBody>
                    <a:bodyPr/>
                    <a:lstStyle/>
                    <a:p>
                      <a:pPr marL="0" marR="0" lvl="0" indent="0" algn="ctr" rtl="0">
                        <a:spcBef>
                          <a:spcPts val="0"/>
                        </a:spcBef>
                        <a:spcAft>
                          <a:spcPts val="0"/>
                        </a:spcAft>
                        <a:buNone/>
                      </a:pPr>
                      <a:r>
                        <a:rPr lang="en-US" sz="1800" u="none" strike="noStrike" cap="none"/>
                        <a:t>Florida</a:t>
                      </a:r>
                      <a:endParaRPr/>
                    </a:p>
                  </a:txBody>
                  <a:tcPr marL="91450" marR="91450" marT="45725" marB="45725" anchor="ctr"/>
                </a:tc>
                <a:tc>
                  <a:txBody>
                    <a:bodyPr/>
                    <a:lstStyle/>
                    <a:p>
                      <a:pPr marL="0" marR="0" lvl="0" indent="0" algn="ctr" rtl="0">
                        <a:spcBef>
                          <a:spcPts val="0"/>
                        </a:spcBef>
                        <a:spcAft>
                          <a:spcPts val="0"/>
                        </a:spcAft>
                        <a:buNone/>
                      </a:pPr>
                      <a:r>
                        <a:rPr lang="en-US" sz="1800" u="none" strike="noStrike" cap="none"/>
                        <a:t>108,823</a:t>
                      </a:r>
                      <a:endParaRPr/>
                    </a:p>
                  </a:txBody>
                  <a:tcPr marL="91450" marR="91450" marT="45725" marB="45725" anchor="ctr"/>
                </a:tc>
                <a:extLst>
                  <a:ext uri="{0D108BD9-81ED-4DB2-BD59-A6C34878D82A}">
                    <a16:rowId xmlns:a16="http://schemas.microsoft.com/office/drawing/2014/main" val="10003"/>
                  </a:ext>
                </a:extLst>
              </a:tr>
              <a:tr h="514950">
                <a:tc>
                  <a:txBody>
                    <a:bodyPr/>
                    <a:lstStyle/>
                    <a:p>
                      <a:pPr marL="0" marR="0" lvl="0" indent="0" algn="ctr" rtl="0">
                        <a:spcBef>
                          <a:spcPts val="0"/>
                        </a:spcBef>
                        <a:spcAft>
                          <a:spcPts val="0"/>
                        </a:spcAft>
                        <a:buNone/>
                      </a:pPr>
                      <a:r>
                        <a:rPr lang="en-US" sz="1800" u="none" strike="noStrike" cap="none"/>
                        <a:t>New York</a:t>
                      </a:r>
                      <a:endParaRPr/>
                    </a:p>
                  </a:txBody>
                  <a:tcPr marL="91450" marR="91450" marT="45725" marB="45725" anchor="ctr"/>
                </a:tc>
                <a:tc>
                  <a:txBody>
                    <a:bodyPr/>
                    <a:lstStyle/>
                    <a:p>
                      <a:pPr marL="0" marR="0" lvl="0" indent="0" algn="ctr" rtl="0">
                        <a:spcBef>
                          <a:spcPts val="0"/>
                        </a:spcBef>
                        <a:spcAft>
                          <a:spcPts val="0"/>
                        </a:spcAft>
                        <a:buNone/>
                      </a:pPr>
                      <a:r>
                        <a:rPr lang="en-US" sz="1800" u="none" strike="noStrike" cap="none"/>
                        <a:t>-135,811</a:t>
                      </a:r>
                      <a:endParaRPr/>
                    </a:p>
                  </a:txBody>
                  <a:tcPr marL="91450" marR="91450" marT="45725" marB="45725" anchor="ctr"/>
                </a:tc>
                <a:extLst>
                  <a:ext uri="{0D108BD9-81ED-4DB2-BD59-A6C34878D82A}">
                    <a16:rowId xmlns:a16="http://schemas.microsoft.com/office/drawing/2014/main" val="10004"/>
                  </a:ext>
                </a:extLst>
              </a:tr>
              <a:tr h="514950">
                <a:tc>
                  <a:txBody>
                    <a:bodyPr/>
                    <a:lstStyle/>
                    <a:p>
                      <a:pPr marL="0" marR="0" lvl="0" indent="0" algn="ctr" rtl="0">
                        <a:spcBef>
                          <a:spcPts val="0"/>
                        </a:spcBef>
                        <a:spcAft>
                          <a:spcPts val="0"/>
                        </a:spcAft>
                        <a:buNone/>
                      </a:pPr>
                      <a:r>
                        <a:rPr lang="en-US" sz="1800" u="none" strike="noStrike" cap="none"/>
                        <a:t>Illinois</a:t>
                      </a:r>
                      <a:endParaRPr/>
                    </a:p>
                  </a:txBody>
                  <a:tcPr marL="91450" marR="91450" marT="45725" marB="45725" anchor="ctr"/>
                </a:tc>
                <a:tc>
                  <a:txBody>
                    <a:bodyPr/>
                    <a:lstStyle/>
                    <a:p>
                      <a:pPr marL="0" marR="0" lvl="0" indent="0" algn="ctr" rtl="0">
                        <a:spcBef>
                          <a:spcPts val="0"/>
                        </a:spcBef>
                        <a:spcAft>
                          <a:spcPts val="0"/>
                        </a:spcAft>
                        <a:buNone/>
                      </a:pPr>
                      <a:r>
                        <a:rPr lang="en-US" sz="1800" u="none" strike="noStrike" cap="none"/>
                        <a:t>-69,198</a:t>
                      </a:r>
                      <a:endParaRPr/>
                    </a:p>
                  </a:txBody>
                  <a:tcPr marL="91450" marR="91450" marT="45725" marB="45725" anchor="ctr"/>
                </a:tc>
                <a:extLst>
                  <a:ext uri="{0D108BD9-81ED-4DB2-BD59-A6C34878D82A}">
                    <a16:rowId xmlns:a16="http://schemas.microsoft.com/office/drawing/2014/main" val="10005"/>
                  </a:ext>
                </a:extLst>
              </a:tr>
            </a:tbl>
          </a:graphicData>
        </a:graphic>
      </p:graphicFrame>
      <p:pic>
        <p:nvPicPr>
          <p:cNvPr id="164" name="Google Shape;164;p9"/>
          <p:cNvPicPr preferRelativeResize="0"/>
          <p:nvPr/>
        </p:nvPicPr>
        <p:blipFill rotWithShape="1">
          <a:blip r:embed="rId4">
            <a:alphaModFix/>
          </a:blip>
          <a:srcRect l="15562" t="11465" r="26628" b="29471"/>
          <a:stretch/>
        </p:blipFill>
        <p:spPr>
          <a:xfrm>
            <a:off x="333663" y="2320835"/>
            <a:ext cx="5675252" cy="3825552"/>
          </a:xfrm>
          <a:prstGeom prst="rect">
            <a:avLst/>
          </a:prstGeom>
          <a:noFill/>
          <a:ln>
            <a:noFill/>
          </a:ln>
        </p:spPr>
      </p:pic>
      <p:pic>
        <p:nvPicPr>
          <p:cNvPr id="165" name="Google Shape;165;p9"/>
          <p:cNvPicPr preferRelativeResize="0"/>
          <p:nvPr/>
        </p:nvPicPr>
        <p:blipFill rotWithShape="1">
          <a:blip r:embed="rId4">
            <a:alphaModFix/>
          </a:blip>
          <a:srcRect l="82893" t="11465" r="2700" b="29471"/>
          <a:stretch/>
        </p:blipFill>
        <p:spPr>
          <a:xfrm>
            <a:off x="6008915" y="2320835"/>
            <a:ext cx="1414399" cy="382555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10"/>
          <p:cNvPicPr preferRelativeResize="0"/>
          <p:nvPr/>
        </p:nvPicPr>
        <p:blipFill>
          <a:blip r:embed="rId3">
            <a:alphaModFix/>
          </a:blip>
          <a:stretch>
            <a:fillRect/>
          </a:stretch>
        </p:blipFill>
        <p:spPr>
          <a:xfrm>
            <a:off x="-537125" y="0"/>
            <a:ext cx="13308125" cy="6858000"/>
          </a:xfrm>
          <a:prstGeom prst="rect">
            <a:avLst/>
          </a:prstGeom>
          <a:noFill/>
          <a:ln>
            <a:noFill/>
          </a:ln>
        </p:spPr>
      </p:pic>
      <p:sp>
        <p:nvSpPr>
          <p:cNvPr id="171" name="Google Shape;171;p10"/>
          <p:cNvSpPr txBox="1">
            <a:spLocks noGrp="1"/>
          </p:cNvSpPr>
          <p:nvPr>
            <p:ph type="title"/>
          </p:nvPr>
        </p:nvSpPr>
        <p:spPr>
          <a:xfrm>
            <a:off x="1024128" y="471509"/>
            <a:ext cx="5978556" cy="1737360"/>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C0C0C"/>
              </a:buClr>
              <a:buSzPts val="4000"/>
              <a:buFont typeface="Twentieth Century"/>
              <a:buNone/>
            </a:pPr>
            <a:r>
              <a:rPr lang="en-US"/>
              <a:t>TOTAL STATE MIGRATION | 2021</a:t>
            </a:r>
            <a:endParaRPr/>
          </a:p>
        </p:txBody>
      </p:sp>
      <p:graphicFrame>
        <p:nvGraphicFramePr>
          <p:cNvPr id="172" name="Google Shape;172;p10"/>
          <p:cNvGraphicFramePr/>
          <p:nvPr/>
        </p:nvGraphicFramePr>
        <p:xfrm>
          <a:off x="7940351" y="2687216"/>
          <a:ext cx="4001950" cy="3091375"/>
        </p:xfrm>
        <a:graphic>
          <a:graphicData uri="http://schemas.openxmlformats.org/drawingml/2006/table">
            <a:tbl>
              <a:tblPr firstRow="1" bandRow="1">
                <a:noFill/>
                <a:tableStyleId>{3481E350-A7C9-45EC-9AA0-83FAA2DC6329}</a:tableStyleId>
              </a:tblPr>
              <a:tblGrid>
                <a:gridCol w="2000975">
                  <a:extLst>
                    <a:ext uri="{9D8B030D-6E8A-4147-A177-3AD203B41FA5}">
                      <a16:colId xmlns:a16="http://schemas.microsoft.com/office/drawing/2014/main" val="20000"/>
                    </a:ext>
                  </a:extLst>
                </a:gridCol>
                <a:gridCol w="2000975">
                  <a:extLst>
                    <a:ext uri="{9D8B030D-6E8A-4147-A177-3AD203B41FA5}">
                      <a16:colId xmlns:a16="http://schemas.microsoft.com/office/drawing/2014/main" val="20001"/>
                    </a:ext>
                  </a:extLst>
                </a:gridCol>
              </a:tblGrid>
              <a:tr h="514950">
                <a:tc>
                  <a:txBody>
                    <a:bodyPr/>
                    <a:lstStyle/>
                    <a:p>
                      <a:pPr marL="0" marR="0" lvl="0" indent="0" algn="ctr" rtl="0">
                        <a:spcBef>
                          <a:spcPts val="0"/>
                        </a:spcBef>
                        <a:spcAft>
                          <a:spcPts val="0"/>
                        </a:spcAft>
                        <a:buNone/>
                      </a:pPr>
                      <a:r>
                        <a:rPr lang="en-US" sz="1800" u="none" strike="noStrike" cap="none"/>
                        <a:t>State</a:t>
                      </a:r>
                      <a:endParaRPr/>
                    </a:p>
                  </a:txBody>
                  <a:tcPr marL="91450" marR="91450" marT="45725" marB="45725" anchor="ctr"/>
                </a:tc>
                <a:tc>
                  <a:txBody>
                    <a:bodyPr/>
                    <a:lstStyle/>
                    <a:p>
                      <a:pPr marL="0" marR="0" lvl="0" indent="0" algn="ctr" rtl="0">
                        <a:spcBef>
                          <a:spcPts val="0"/>
                        </a:spcBef>
                        <a:spcAft>
                          <a:spcPts val="0"/>
                        </a:spcAft>
                        <a:buNone/>
                      </a:pPr>
                      <a:r>
                        <a:rPr lang="en-US" sz="1800" u="none" strike="noStrike" cap="none"/>
                        <a:t>Net Amount</a:t>
                      </a:r>
                      <a:endParaRPr/>
                    </a:p>
                  </a:txBody>
                  <a:tcPr marL="91450" marR="91450" marT="45725" marB="45725" anchor="ctr"/>
                </a:tc>
                <a:extLst>
                  <a:ext uri="{0D108BD9-81ED-4DB2-BD59-A6C34878D82A}">
                    <a16:rowId xmlns:a16="http://schemas.microsoft.com/office/drawing/2014/main" val="10000"/>
                  </a:ext>
                </a:extLst>
              </a:tr>
              <a:tr h="514950">
                <a:tc>
                  <a:txBody>
                    <a:bodyPr/>
                    <a:lstStyle/>
                    <a:p>
                      <a:pPr marL="0" marR="0" lvl="0" indent="0" algn="ctr" rtl="0">
                        <a:spcBef>
                          <a:spcPts val="0"/>
                        </a:spcBef>
                        <a:spcAft>
                          <a:spcPts val="0"/>
                        </a:spcAft>
                        <a:buNone/>
                      </a:pPr>
                      <a:r>
                        <a:rPr lang="en-US" sz="1800" u="none" strike="noStrike" cap="none"/>
                        <a:t>California</a:t>
                      </a:r>
                      <a:endParaRPr/>
                    </a:p>
                  </a:txBody>
                  <a:tcPr marL="91450" marR="91450" marT="45725" marB="45725" anchor="ctr"/>
                </a:tc>
                <a:tc>
                  <a:txBody>
                    <a:bodyPr/>
                    <a:lstStyle/>
                    <a:p>
                      <a:pPr marL="0" marR="0" lvl="0" indent="0" algn="ctr" rtl="0">
                        <a:spcBef>
                          <a:spcPts val="0"/>
                        </a:spcBef>
                        <a:spcAft>
                          <a:spcPts val="0"/>
                        </a:spcAft>
                        <a:buNone/>
                      </a:pPr>
                      <a:r>
                        <a:rPr lang="en-US" sz="1800" u="none" strike="noStrike" cap="none"/>
                        <a:t>-407,663</a:t>
                      </a:r>
                      <a:endParaRPr/>
                    </a:p>
                  </a:txBody>
                  <a:tcPr marL="91450" marR="91450" marT="45725" marB="45725" anchor="ctr"/>
                </a:tc>
                <a:extLst>
                  <a:ext uri="{0D108BD9-81ED-4DB2-BD59-A6C34878D82A}">
                    <a16:rowId xmlns:a16="http://schemas.microsoft.com/office/drawing/2014/main" val="10001"/>
                  </a:ext>
                </a:extLst>
              </a:tr>
              <a:tr h="516625">
                <a:tc>
                  <a:txBody>
                    <a:bodyPr/>
                    <a:lstStyle/>
                    <a:p>
                      <a:pPr marL="0" marR="0" lvl="0" indent="0" algn="ctr" rtl="0">
                        <a:spcBef>
                          <a:spcPts val="0"/>
                        </a:spcBef>
                        <a:spcAft>
                          <a:spcPts val="0"/>
                        </a:spcAft>
                        <a:buNone/>
                      </a:pPr>
                      <a:r>
                        <a:rPr lang="en-US" sz="1800" u="none" strike="noStrike" cap="none"/>
                        <a:t>Texas</a:t>
                      </a:r>
                      <a:endParaRPr/>
                    </a:p>
                  </a:txBody>
                  <a:tcPr marL="91450" marR="91450" marT="45725" marB="45725" anchor="ctr"/>
                </a:tc>
                <a:tc>
                  <a:txBody>
                    <a:bodyPr/>
                    <a:lstStyle/>
                    <a:p>
                      <a:pPr marL="0" marR="0" lvl="0" indent="0" algn="ctr" rtl="0">
                        <a:spcBef>
                          <a:spcPts val="0"/>
                        </a:spcBef>
                        <a:spcAft>
                          <a:spcPts val="0"/>
                        </a:spcAft>
                        <a:buNone/>
                      </a:pPr>
                      <a:r>
                        <a:rPr lang="en-US" sz="1800" u="none" strike="noStrike" cap="none"/>
                        <a:t>144,032</a:t>
                      </a:r>
                      <a:endParaRPr/>
                    </a:p>
                  </a:txBody>
                  <a:tcPr marL="91450" marR="91450" marT="45725" marB="45725" anchor="ctr"/>
                </a:tc>
                <a:extLst>
                  <a:ext uri="{0D108BD9-81ED-4DB2-BD59-A6C34878D82A}">
                    <a16:rowId xmlns:a16="http://schemas.microsoft.com/office/drawing/2014/main" val="10002"/>
                  </a:ext>
                </a:extLst>
              </a:tr>
              <a:tr h="514950">
                <a:tc>
                  <a:txBody>
                    <a:bodyPr/>
                    <a:lstStyle/>
                    <a:p>
                      <a:pPr marL="0" marR="0" lvl="0" indent="0" algn="ctr" rtl="0">
                        <a:spcBef>
                          <a:spcPts val="0"/>
                        </a:spcBef>
                        <a:spcAft>
                          <a:spcPts val="0"/>
                        </a:spcAft>
                        <a:buNone/>
                      </a:pPr>
                      <a:r>
                        <a:rPr lang="en-US" sz="1800" u="none" strike="noStrike" cap="none"/>
                        <a:t>Florida</a:t>
                      </a:r>
                      <a:endParaRPr/>
                    </a:p>
                  </a:txBody>
                  <a:tcPr marL="91450" marR="91450" marT="45725" marB="45725" anchor="ctr"/>
                </a:tc>
                <a:tc>
                  <a:txBody>
                    <a:bodyPr/>
                    <a:lstStyle/>
                    <a:p>
                      <a:pPr marL="0" marR="0" lvl="0" indent="0" algn="ctr" rtl="0">
                        <a:spcBef>
                          <a:spcPts val="0"/>
                        </a:spcBef>
                        <a:spcAft>
                          <a:spcPts val="0"/>
                        </a:spcAft>
                        <a:buNone/>
                      </a:pPr>
                      <a:r>
                        <a:rPr lang="en-US" sz="1800" u="none" strike="noStrike" cap="none"/>
                        <a:t>205,163</a:t>
                      </a:r>
                      <a:endParaRPr/>
                    </a:p>
                  </a:txBody>
                  <a:tcPr marL="91450" marR="91450" marT="45725" marB="45725" anchor="ctr"/>
                </a:tc>
                <a:extLst>
                  <a:ext uri="{0D108BD9-81ED-4DB2-BD59-A6C34878D82A}">
                    <a16:rowId xmlns:a16="http://schemas.microsoft.com/office/drawing/2014/main" val="10003"/>
                  </a:ext>
                </a:extLst>
              </a:tr>
              <a:tr h="514950">
                <a:tc>
                  <a:txBody>
                    <a:bodyPr/>
                    <a:lstStyle/>
                    <a:p>
                      <a:pPr marL="0" marR="0" lvl="0" indent="0" algn="ctr" rtl="0">
                        <a:spcBef>
                          <a:spcPts val="0"/>
                        </a:spcBef>
                        <a:spcAft>
                          <a:spcPts val="0"/>
                        </a:spcAft>
                        <a:buNone/>
                      </a:pPr>
                      <a:r>
                        <a:rPr lang="en-US" sz="1800" u="none" strike="noStrike" cap="none"/>
                        <a:t>New York</a:t>
                      </a:r>
                      <a:endParaRPr/>
                    </a:p>
                  </a:txBody>
                  <a:tcPr marL="91450" marR="91450" marT="45725" marB="45725" anchor="ctr"/>
                </a:tc>
                <a:tc>
                  <a:txBody>
                    <a:bodyPr/>
                    <a:lstStyle/>
                    <a:p>
                      <a:pPr marL="0" marR="0" lvl="0" indent="0" algn="ctr" rtl="0">
                        <a:spcBef>
                          <a:spcPts val="0"/>
                        </a:spcBef>
                        <a:spcAft>
                          <a:spcPts val="0"/>
                        </a:spcAft>
                        <a:buNone/>
                      </a:pPr>
                      <a:r>
                        <a:rPr lang="en-US" sz="1800" u="none" strike="noStrike" cap="none"/>
                        <a:t>-283,792</a:t>
                      </a:r>
                      <a:endParaRPr/>
                    </a:p>
                  </a:txBody>
                  <a:tcPr marL="91450" marR="91450" marT="45725" marB="45725" anchor="ctr"/>
                </a:tc>
                <a:extLst>
                  <a:ext uri="{0D108BD9-81ED-4DB2-BD59-A6C34878D82A}">
                    <a16:rowId xmlns:a16="http://schemas.microsoft.com/office/drawing/2014/main" val="10004"/>
                  </a:ext>
                </a:extLst>
              </a:tr>
              <a:tr h="514950">
                <a:tc>
                  <a:txBody>
                    <a:bodyPr/>
                    <a:lstStyle/>
                    <a:p>
                      <a:pPr marL="0" marR="0" lvl="0" indent="0" algn="ctr" rtl="0">
                        <a:spcBef>
                          <a:spcPts val="0"/>
                        </a:spcBef>
                        <a:spcAft>
                          <a:spcPts val="0"/>
                        </a:spcAft>
                        <a:buNone/>
                      </a:pPr>
                      <a:r>
                        <a:rPr lang="en-US" sz="1800" u="none" strike="noStrike" cap="none"/>
                        <a:t>Illinois</a:t>
                      </a:r>
                      <a:endParaRPr/>
                    </a:p>
                  </a:txBody>
                  <a:tcPr marL="91450" marR="91450" marT="45725" marB="45725" anchor="ctr"/>
                </a:tc>
                <a:tc>
                  <a:txBody>
                    <a:bodyPr/>
                    <a:lstStyle/>
                    <a:p>
                      <a:pPr marL="0" marR="0" lvl="0" indent="0" algn="ctr" rtl="0">
                        <a:spcBef>
                          <a:spcPts val="0"/>
                        </a:spcBef>
                        <a:spcAft>
                          <a:spcPts val="0"/>
                        </a:spcAft>
                        <a:buNone/>
                      </a:pPr>
                      <a:r>
                        <a:rPr lang="en-US" sz="1800" u="none" strike="noStrike" cap="none"/>
                        <a:t>-146,248</a:t>
                      </a:r>
                      <a:endParaRPr/>
                    </a:p>
                  </a:txBody>
                  <a:tcPr marL="91450" marR="91450" marT="45725" marB="45725" anchor="ctr"/>
                </a:tc>
                <a:extLst>
                  <a:ext uri="{0D108BD9-81ED-4DB2-BD59-A6C34878D82A}">
                    <a16:rowId xmlns:a16="http://schemas.microsoft.com/office/drawing/2014/main" val="10005"/>
                  </a:ext>
                </a:extLst>
              </a:tr>
            </a:tbl>
          </a:graphicData>
        </a:graphic>
      </p:graphicFrame>
      <p:pic>
        <p:nvPicPr>
          <p:cNvPr id="173" name="Google Shape;173;p10"/>
          <p:cNvPicPr preferRelativeResize="0"/>
          <p:nvPr/>
        </p:nvPicPr>
        <p:blipFill rotWithShape="1">
          <a:blip r:embed="rId4">
            <a:alphaModFix/>
          </a:blip>
          <a:srcRect l="15009" t="11892" r="28189" b="34885"/>
          <a:stretch/>
        </p:blipFill>
        <p:spPr>
          <a:xfrm>
            <a:off x="370986" y="2421584"/>
            <a:ext cx="5600607" cy="3566637"/>
          </a:xfrm>
          <a:prstGeom prst="rect">
            <a:avLst/>
          </a:prstGeom>
          <a:noFill/>
          <a:ln>
            <a:noFill/>
          </a:ln>
        </p:spPr>
      </p:pic>
      <p:pic>
        <p:nvPicPr>
          <p:cNvPr id="174" name="Google Shape;174;p10"/>
          <p:cNvPicPr preferRelativeResize="0"/>
          <p:nvPr/>
        </p:nvPicPr>
        <p:blipFill rotWithShape="1">
          <a:blip r:embed="rId4">
            <a:alphaModFix/>
          </a:blip>
          <a:srcRect l="82662" t="11892" r="3417" b="33648"/>
          <a:stretch/>
        </p:blipFill>
        <p:spPr>
          <a:xfrm>
            <a:off x="6077338" y="2370265"/>
            <a:ext cx="1372549" cy="364953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11"/>
          <p:cNvPicPr preferRelativeResize="0"/>
          <p:nvPr/>
        </p:nvPicPr>
        <p:blipFill>
          <a:blip r:embed="rId3">
            <a:alphaModFix/>
          </a:blip>
          <a:stretch>
            <a:fillRect/>
          </a:stretch>
        </p:blipFill>
        <p:spPr>
          <a:xfrm>
            <a:off x="-537125" y="0"/>
            <a:ext cx="13308125" cy="6858000"/>
          </a:xfrm>
          <a:prstGeom prst="rect">
            <a:avLst/>
          </a:prstGeom>
          <a:noFill/>
          <a:ln>
            <a:noFill/>
          </a:ln>
        </p:spPr>
      </p:pic>
      <p:sp>
        <p:nvSpPr>
          <p:cNvPr id="180" name="Google Shape;180;p11"/>
          <p:cNvSpPr txBox="1">
            <a:spLocks noGrp="1"/>
          </p:cNvSpPr>
          <p:nvPr>
            <p:ph type="title"/>
          </p:nvPr>
        </p:nvSpPr>
        <p:spPr>
          <a:xfrm>
            <a:off x="1024128" y="471509"/>
            <a:ext cx="5978556" cy="1737360"/>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C0C0C"/>
              </a:buClr>
              <a:buSzPts val="4000"/>
              <a:buFont typeface="Twentieth Century"/>
              <a:buNone/>
            </a:pPr>
            <a:r>
              <a:rPr lang="en-US"/>
              <a:t>TOTAL STATE MIGRATION | 2022</a:t>
            </a:r>
            <a:endParaRPr/>
          </a:p>
        </p:txBody>
      </p:sp>
      <p:graphicFrame>
        <p:nvGraphicFramePr>
          <p:cNvPr id="181" name="Google Shape;181;p11"/>
          <p:cNvGraphicFramePr/>
          <p:nvPr/>
        </p:nvGraphicFramePr>
        <p:xfrm>
          <a:off x="7940351" y="2687216"/>
          <a:ext cx="4001950" cy="3091375"/>
        </p:xfrm>
        <a:graphic>
          <a:graphicData uri="http://schemas.openxmlformats.org/drawingml/2006/table">
            <a:tbl>
              <a:tblPr firstRow="1" bandRow="1">
                <a:noFill/>
                <a:tableStyleId>{3481E350-A7C9-45EC-9AA0-83FAA2DC6329}</a:tableStyleId>
              </a:tblPr>
              <a:tblGrid>
                <a:gridCol w="2000975">
                  <a:extLst>
                    <a:ext uri="{9D8B030D-6E8A-4147-A177-3AD203B41FA5}">
                      <a16:colId xmlns:a16="http://schemas.microsoft.com/office/drawing/2014/main" val="20000"/>
                    </a:ext>
                  </a:extLst>
                </a:gridCol>
                <a:gridCol w="2000975">
                  <a:extLst>
                    <a:ext uri="{9D8B030D-6E8A-4147-A177-3AD203B41FA5}">
                      <a16:colId xmlns:a16="http://schemas.microsoft.com/office/drawing/2014/main" val="20001"/>
                    </a:ext>
                  </a:extLst>
                </a:gridCol>
              </a:tblGrid>
              <a:tr h="514950">
                <a:tc>
                  <a:txBody>
                    <a:bodyPr/>
                    <a:lstStyle/>
                    <a:p>
                      <a:pPr marL="0" marR="0" lvl="0" indent="0" algn="ctr" rtl="0">
                        <a:spcBef>
                          <a:spcPts val="0"/>
                        </a:spcBef>
                        <a:spcAft>
                          <a:spcPts val="0"/>
                        </a:spcAft>
                        <a:buNone/>
                      </a:pPr>
                      <a:r>
                        <a:rPr lang="en-US" sz="1800" u="none" strike="noStrike" cap="none"/>
                        <a:t>State</a:t>
                      </a:r>
                      <a:endParaRPr/>
                    </a:p>
                  </a:txBody>
                  <a:tcPr marL="91450" marR="91450" marT="45725" marB="45725" anchor="ctr"/>
                </a:tc>
                <a:tc>
                  <a:txBody>
                    <a:bodyPr/>
                    <a:lstStyle/>
                    <a:p>
                      <a:pPr marL="0" marR="0" lvl="0" indent="0" algn="ctr" rtl="0">
                        <a:spcBef>
                          <a:spcPts val="0"/>
                        </a:spcBef>
                        <a:spcAft>
                          <a:spcPts val="0"/>
                        </a:spcAft>
                        <a:buNone/>
                      </a:pPr>
                      <a:r>
                        <a:rPr lang="en-US" sz="1800" u="none" strike="noStrike" cap="none"/>
                        <a:t>Net Amount</a:t>
                      </a:r>
                      <a:endParaRPr/>
                    </a:p>
                  </a:txBody>
                  <a:tcPr marL="91450" marR="91450" marT="45725" marB="45725" anchor="ctr"/>
                </a:tc>
                <a:extLst>
                  <a:ext uri="{0D108BD9-81ED-4DB2-BD59-A6C34878D82A}">
                    <a16:rowId xmlns:a16="http://schemas.microsoft.com/office/drawing/2014/main" val="10000"/>
                  </a:ext>
                </a:extLst>
              </a:tr>
              <a:tr h="514950">
                <a:tc>
                  <a:txBody>
                    <a:bodyPr/>
                    <a:lstStyle/>
                    <a:p>
                      <a:pPr marL="0" marR="0" lvl="0" indent="0" algn="ctr" rtl="0">
                        <a:spcBef>
                          <a:spcPts val="0"/>
                        </a:spcBef>
                        <a:spcAft>
                          <a:spcPts val="0"/>
                        </a:spcAft>
                        <a:buNone/>
                      </a:pPr>
                      <a:r>
                        <a:rPr lang="en-US" sz="1800" u="none" strike="noStrike" cap="none"/>
                        <a:t>California</a:t>
                      </a:r>
                      <a:endParaRPr/>
                    </a:p>
                  </a:txBody>
                  <a:tcPr marL="91450" marR="91450" marT="45725" marB="45725" anchor="ctr"/>
                </a:tc>
                <a:tc>
                  <a:txBody>
                    <a:bodyPr/>
                    <a:lstStyle/>
                    <a:p>
                      <a:pPr marL="0" marR="0" lvl="0" indent="0" algn="ctr" rtl="0">
                        <a:spcBef>
                          <a:spcPts val="0"/>
                        </a:spcBef>
                        <a:spcAft>
                          <a:spcPts val="0"/>
                        </a:spcAft>
                        <a:buNone/>
                      </a:pPr>
                      <a:r>
                        <a:rPr lang="en-US" sz="1800" u="none" strike="noStrike" cap="none"/>
                        <a:t>-341,866</a:t>
                      </a:r>
                      <a:endParaRPr/>
                    </a:p>
                  </a:txBody>
                  <a:tcPr marL="91450" marR="91450" marT="45725" marB="45725" anchor="ctr"/>
                </a:tc>
                <a:extLst>
                  <a:ext uri="{0D108BD9-81ED-4DB2-BD59-A6C34878D82A}">
                    <a16:rowId xmlns:a16="http://schemas.microsoft.com/office/drawing/2014/main" val="10001"/>
                  </a:ext>
                </a:extLst>
              </a:tr>
              <a:tr h="516625">
                <a:tc>
                  <a:txBody>
                    <a:bodyPr/>
                    <a:lstStyle/>
                    <a:p>
                      <a:pPr marL="0" marR="0" lvl="0" indent="0" algn="ctr" rtl="0">
                        <a:spcBef>
                          <a:spcPts val="0"/>
                        </a:spcBef>
                        <a:spcAft>
                          <a:spcPts val="0"/>
                        </a:spcAft>
                        <a:buNone/>
                      </a:pPr>
                      <a:r>
                        <a:rPr lang="en-US" sz="1800" u="none" strike="noStrike" cap="none"/>
                        <a:t>Texas</a:t>
                      </a:r>
                      <a:endParaRPr/>
                    </a:p>
                  </a:txBody>
                  <a:tcPr marL="91450" marR="91450" marT="45725" marB="45725" anchor="ctr"/>
                </a:tc>
                <a:tc>
                  <a:txBody>
                    <a:bodyPr/>
                    <a:lstStyle/>
                    <a:p>
                      <a:pPr marL="0" marR="0" lvl="0" indent="0" algn="ctr" rtl="0">
                        <a:spcBef>
                          <a:spcPts val="0"/>
                        </a:spcBef>
                        <a:spcAft>
                          <a:spcPts val="0"/>
                        </a:spcAft>
                        <a:buNone/>
                      </a:pPr>
                      <a:r>
                        <a:rPr lang="en-US" sz="1800" u="none" strike="noStrike" cap="none"/>
                        <a:t>174,261</a:t>
                      </a:r>
                      <a:endParaRPr/>
                    </a:p>
                  </a:txBody>
                  <a:tcPr marL="91450" marR="91450" marT="45725" marB="45725" anchor="ctr"/>
                </a:tc>
                <a:extLst>
                  <a:ext uri="{0D108BD9-81ED-4DB2-BD59-A6C34878D82A}">
                    <a16:rowId xmlns:a16="http://schemas.microsoft.com/office/drawing/2014/main" val="10002"/>
                  </a:ext>
                </a:extLst>
              </a:tr>
              <a:tr h="514950">
                <a:tc>
                  <a:txBody>
                    <a:bodyPr/>
                    <a:lstStyle/>
                    <a:p>
                      <a:pPr marL="0" marR="0" lvl="0" indent="0" algn="ctr" rtl="0">
                        <a:spcBef>
                          <a:spcPts val="0"/>
                        </a:spcBef>
                        <a:spcAft>
                          <a:spcPts val="0"/>
                        </a:spcAft>
                        <a:buNone/>
                      </a:pPr>
                      <a:r>
                        <a:rPr lang="en-US" sz="1800" u="none" strike="noStrike" cap="none"/>
                        <a:t>Florida</a:t>
                      </a:r>
                      <a:endParaRPr/>
                    </a:p>
                  </a:txBody>
                  <a:tcPr marL="91450" marR="91450" marT="45725" marB="45725" anchor="ctr"/>
                </a:tc>
                <a:tc>
                  <a:txBody>
                    <a:bodyPr/>
                    <a:lstStyle/>
                    <a:p>
                      <a:pPr marL="0" marR="0" lvl="0" indent="0" algn="ctr" rtl="0">
                        <a:spcBef>
                          <a:spcPts val="0"/>
                        </a:spcBef>
                        <a:spcAft>
                          <a:spcPts val="0"/>
                        </a:spcAft>
                        <a:buNone/>
                      </a:pPr>
                      <a:r>
                        <a:rPr lang="en-US" sz="1800" u="none" strike="noStrike" cap="none"/>
                        <a:t>249,064</a:t>
                      </a:r>
                      <a:endParaRPr/>
                    </a:p>
                  </a:txBody>
                  <a:tcPr marL="91450" marR="91450" marT="45725" marB="45725" anchor="ctr"/>
                </a:tc>
                <a:extLst>
                  <a:ext uri="{0D108BD9-81ED-4DB2-BD59-A6C34878D82A}">
                    <a16:rowId xmlns:a16="http://schemas.microsoft.com/office/drawing/2014/main" val="10003"/>
                  </a:ext>
                </a:extLst>
              </a:tr>
              <a:tr h="514950">
                <a:tc>
                  <a:txBody>
                    <a:bodyPr/>
                    <a:lstStyle/>
                    <a:p>
                      <a:pPr marL="0" marR="0" lvl="0" indent="0" algn="ctr" rtl="0">
                        <a:spcBef>
                          <a:spcPts val="0"/>
                        </a:spcBef>
                        <a:spcAft>
                          <a:spcPts val="0"/>
                        </a:spcAft>
                        <a:buNone/>
                      </a:pPr>
                      <a:r>
                        <a:rPr lang="en-US" sz="1800" u="none" strike="noStrike" cap="none"/>
                        <a:t>New York</a:t>
                      </a:r>
                      <a:endParaRPr/>
                    </a:p>
                  </a:txBody>
                  <a:tcPr marL="91450" marR="91450" marT="45725" marB="45725" anchor="ctr"/>
                </a:tc>
                <a:tc>
                  <a:txBody>
                    <a:bodyPr/>
                    <a:lstStyle/>
                    <a:p>
                      <a:pPr marL="0" marR="0" lvl="0" indent="0" algn="ctr" rtl="0">
                        <a:spcBef>
                          <a:spcPts val="0"/>
                        </a:spcBef>
                        <a:spcAft>
                          <a:spcPts val="0"/>
                        </a:spcAft>
                        <a:buNone/>
                      </a:pPr>
                      <a:r>
                        <a:rPr lang="en-US" sz="1800" u="none" strike="noStrike" cap="none"/>
                        <a:t>-244,137</a:t>
                      </a:r>
                      <a:endParaRPr/>
                    </a:p>
                  </a:txBody>
                  <a:tcPr marL="91450" marR="91450" marT="45725" marB="45725" anchor="ctr"/>
                </a:tc>
                <a:extLst>
                  <a:ext uri="{0D108BD9-81ED-4DB2-BD59-A6C34878D82A}">
                    <a16:rowId xmlns:a16="http://schemas.microsoft.com/office/drawing/2014/main" val="10004"/>
                  </a:ext>
                </a:extLst>
              </a:tr>
              <a:tr h="514950">
                <a:tc>
                  <a:txBody>
                    <a:bodyPr/>
                    <a:lstStyle/>
                    <a:p>
                      <a:pPr marL="0" marR="0" lvl="0" indent="0" algn="ctr" rtl="0">
                        <a:spcBef>
                          <a:spcPts val="0"/>
                        </a:spcBef>
                        <a:spcAft>
                          <a:spcPts val="0"/>
                        </a:spcAft>
                        <a:buNone/>
                      </a:pPr>
                      <a:r>
                        <a:rPr lang="en-US" sz="1800" u="none" strike="noStrike" cap="none"/>
                        <a:t>Illinois</a:t>
                      </a:r>
                      <a:endParaRPr/>
                    </a:p>
                  </a:txBody>
                  <a:tcPr marL="91450" marR="91450" marT="45725" marB="45725" anchor="ctr"/>
                </a:tc>
                <a:tc>
                  <a:txBody>
                    <a:bodyPr/>
                    <a:lstStyle/>
                    <a:p>
                      <a:pPr marL="0" marR="0" lvl="0" indent="0" algn="ctr" rtl="0">
                        <a:spcBef>
                          <a:spcPts val="0"/>
                        </a:spcBef>
                        <a:spcAft>
                          <a:spcPts val="0"/>
                        </a:spcAft>
                        <a:buNone/>
                      </a:pPr>
                      <a:r>
                        <a:rPr lang="en-US" sz="1800" u="none" strike="noStrike" cap="none"/>
                        <a:t>-115,719</a:t>
                      </a:r>
                      <a:endParaRPr/>
                    </a:p>
                  </a:txBody>
                  <a:tcPr marL="91450" marR="91450" marT="45725" marB="45725" anchor="ctr"/>
                </a:tc>
                <a:extLst>
                  <a:ext uri="{0D108BD9-81ED-4DB2-BD59-A6C34878D82A}">
                    <a16:rowId xmlns:a16="http://schemas.microsoft.com/office/drawing/2014/main" val="10005"/>
                  </a:ext>
                </a:extLst>
              </a:tr>
            </a:tbl>
          </a:graphicData>
        </a:graphic>
      </p:graphicFrame>
      <p:pic>
        <p:nvPicPr>
          <p:cNvPr id="182" name="Google Shape;182;p11"/>
          <p:cNvPicPr preferRelativeResize="0"/>
          <p:nvPr/>
        </p:nvPicPr>
        <p:blipFill rotWithShape="1">
          <a:blip r:embed="rId4">
            <a:alphaModFix/>
          </a:blip>
          <a:srcRect l="14766" t="12141" r="27443" b="33140"/>
          <a:stretch/>
        </p:blipFill>
        <p:spPr>
          <a:xfrm>
            <a:off x="269784" y="2406898"/>
            <a:ext cx="5698938" cy="3632161"/>
          </a:xfrm>
          <a:prstGeom prst="rect">
            <a:avLst/>
          </a:prstGeom>
          <a:noFill/>
          <a:ln>
            <a:noFill/>
          </a:ln>
        </p:spPr>
      </p:pic>
      <p:pic>
        <p:nvPicPr>
          <p:cNvPr id="183" name="Google Shape;183;p11"/>
          <p:cNvPicPr preferRelativeResize="0"/>
          <p:nvPr/>
        </p:nvPicPr>
        <p:blipFill rotWithShape="1">
          <a:blip r:embed="rId4">
            <a:alphaModFix/>
          </a:blip>
          <a:srcRect l="83538" t="12141" r="2122" b="33140"/>
          <a:stretch/>
        </p:blipFill>
        <p:spPr>
          <a:xfrm>
            <a:off x="6152944" y="2416945"/>
            <a:ext cx="1413973" cy="363216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12"/>
          <p:cNvPicPr preferRelativeResize="0"/>
          <p:nvPr/>
        </p:nvPicPr>
        <p:blipFill>
          <a:blip r:embed="rId3">
            <a:alphaModFix/>
          </a:blip>
          <a:stretch>
            <a:fillRect/>
          </a:stretch>
        </p:blipFill>
        <p:spPr>
          <a:xfrm>
            <a:off x="-537125" y="0"/>
            <a:ext cx="13308125" cy="6858000"/>
          </a:xfrm>
          <a:prstGeom prst="rect">
            <a:avLst/>
          </a:prstGeom>
          <a:noFill/>
          <a:ln>
            <a:noFill/>
          </a:ln>
        </p:spPr>
      </p:pic>
      <p:sp>
        <p:nvSpPr>
          <p:cNvPr id="189" name="Google Shape;189;p12"/>
          <p:cNvSpPr txBox="1">
            <a:spLocks noGrp="1"/>
          </p:cNvSpPr>
          <p:nvPr>
            <p:ph type="title"/>
          </p:nvPr>
        </p:nvSpPr>
        <p:spPr>
          <a:xfrm>
            <a:off x="1024128" y="471509"/>
            <a:ext cx="5978556" cy="1737360"/>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C0C0C"/>
              </a:buClr>
              <a:buSzPts val="4000"/>
              <a:buFont typeface="Twentieth Century"/>
              <a:buNone/>
            </a:pPr>
            <a:r>
              <a:rPr lang="en-US"/>
              <a:t>2021-2022 NET MIGRATION TOTALS</a:t>
            </a:r>
            <a:endParaRPr/>
          </a:p>
        </p:txBody>
      </p:sp>
      <p:sp>
        <p:nvSpPr>
          <p:cNvPr id="190" name="Google Shape;190;p12"/>
          <p:cNvSpPr txBox="1">
            <a:spLocks noGrp="1"/>
          </p:cNvSpPr>
          <p:nvPr>
            <p:ph type="body" idx="1"/>
          </p:nvPr>
        </p:nvSpPr>
        <p:spPr>
          <a:xfrm>
            <a:off x="5888619" y="1910387"/>
            <a:ext cx="5678424" cy="4476104"/>
          </a:xfrm>
          <a:prstGeom prst="rect">
            <a:avLst/>
          </a:prstGeom>
          <a:noFill/>
          <a:ln>
            <a:noFill/>
          </a:ln>
        </p:spPr>
        <p:txBody>
          <a:bodyPr spcFirstLastPara="1" wrap="square" lIns="45700" tIns="45700" rIns="45700" bIns="45700" anchor="t" anchorCtr="0">
            <a:normAutofit/>
          </a:bodyPr>
          <a:lstStyle/>
          <a:p>
            <a:pPr marL="91440" lvl="0" indent="-158750" algn="l" rtl="0">
              <a:lnSpc>
                <a:spcPct val="90000"/>
              </a:lnSpc>
              <a:spcBef>
                <a:spcPts val="0"/>
              </a:spcBef>
              <a:spcAft>
                <a:spcPts val="0"/>
              </a:spcAft>
              <a:buSzPts val="2500"/>
              <a:buChar char=" "/>
            </a:pPr>
            <a:r>
              <a:rPr lang="en-US" sz="2500"/>
              <a:t>California loses a senate seat for the first time due to mass exodus</a:t>
            </a:r>
            <a:endParaRPr sz="2500"/>
          </a:p>
          <a:p>
            <a:pPr marL="91440" lvl="0" indent="-91440" algn="l" rtl="0">
              <a:lnSpc>
                <a:spcPct val="90000"/>
              </a:lnSpc>
              <a:spcBef>
                <a:spcPts val="1400"/>
              </a:spcBef>
              <a:spcAft>
                <a:spcPts val="0"/>
              </a:spcAft>
              <a:buSzPts val="1000"/>
              <a:buChar char=" "/>
            </a:pPr>
            <a:r>
              <a:rPr lang="en-US" sz="1000"/>
              <a:t>Christopher, Ben. California Loses Congress Seat for the First Time. CalMatters. April 26, 2021. https://calmatters.org/politics/2021/04/california-congress-census/</a:t>
            </a:r>
            <a:endParaRPr/>
          </a:p>
          <a:p>
            <a:pPr marL="91440" lvl="0" indent="0" algn="l" rtl="0">
              <a:lnSpc>
                <a:spcPct val="90000"/>
              </a:lnSpc>
              <a:spcBef>
                <a:spcPts val="1400"/>
              </a:spcBef>
              <a:spcAft>
                <a:spcPts val="0"/>
              </a:spcAft>
              <a:buSzPts val="2400"/>
              <a:buNone/>
            </a:pPr>
            <a:endParaRPr/>
          </a:p>
          <a:p>
            <a:pPr marL="91440" lvl="0" indent="-158750" algn="l" rtl="0">
              <a:lnSpc>
                <a:spcPct val="90000"/>
              </a:lnSpc>
              <a:spcBef>
                <a:spcPts val="1400"/>
              </a:spcBef>
              <a:spcAft>
                <a:spcPts val="0"/>
              </a:spcAft>
              <a:buSzPts val="2500"/>
              <a:buChar char=" "/>
            </a:pPr>
            <a:r>
              <a:rPr lang="en-US" sz="2500"/>
              <a:t>Texas gains two senate seats</a:t>
            </a:r>
            <a:endParaRPr sz="2500"/>
          </a:p>
          <a:p>
            <a:pPr marL="91440" lvl="0" indent="-91440" algn="l" rtl="0">
              <a:lnSpc>
                <a:spcPct val="90000"/>
              </a:lnSpc>
              <a:spcBef>
                <a:spcPts val="1400"/>
              </a:spcBef>
              <a:spcAft>
                <a:spcPts val="0"/>
              </a:spcAft>
              <a:buSzPts val="1000"/>
              <a:buChar char=" "/>
            </a:pPr>
            <a:r>
              <a:rPr lang="en-US" sz="1000"/>
              <a:t>Ura, Alexa. Texas Will Gain Two Seats in Congress as Residents of Color Drive Population Gains. Texas Tribune. April 26, 2021. https://www.texastribune.org/2021/04/26/texas-congress-seats-gain/</a:t>
            </a:r>
            <a:endParaRPr/>
          </a:p>
          <a:p>
            <a:pPr marL="91440" lvl="0" indent="0" algn="l" rtl="0">
              <a:lnSpc>
                <a:spcPct val="90000"/>
              </a:lnSpc>
              <a:spcBef>
                <a:spcPts val="1400"/>
              </a:spcBef>
              <a:spcAft>
                <a:spcPts val="0"/>
              </a:spcAft>
              <a:buSzPts val="2400"/>
              <a:buNone/>
            </a:pPr>
            <a:endParaRPr/>
          </a:p>
          <a:p>
            <a:pPr marL="91440" lvl="0" indent="-158750" algn="l" rtl="0">
              <a:lnSpc>
                <a:spcPct val="90000"/>
              </a:lnSpc>
              <a:spcBef>
                <a:spcPts val="1400"/>
              </a:spcBef>
              <a:spcAft>
                <a:spcPts val="0"/>
              </a:spcAft>
              <a:buSzPts val="2500"/>
              <a:buChar char=" "/>
            </a:pPr>
            <a:r>
              <a:rPr lang="en-US" sz="2500"/>
              <a:t>Florida gains one senate seat</a:t>
            </a:r>
            <a:endParaRPr sz="2500"/>
          </a:p>
          <a:p>
            <a:pPr marL="91440" lvl="0" indent="-91440" algn="l" rtl="0">
              <a:lnSpc>
                <a:spcPct val="90000"/>
              </a:lnSpc>
              <a:spcBef>
                <a:spcPts val="1400"/>
              </a:spcBef>
              <a:spcAft>
                <a:spcPts val="0"/>
              </a:spcAft>
              <a:buSzPts val="1100"/>
              <a:buChar char=" "/>
            </a:pPr>
            <a:r>
              <a:rPr lang="en-US" sz="1100"/>
              <a:t>The Associated Press. Florida Gains Another Congressional Seat Thanks to Population Boom. WFLA. April 26, 2021. https://www.wfla.com/news/florida/florida-gains-another-congressional-seat-thanks-to-population-boom/</a:t>
            </a:r>
            <a:endParaRPr/>
          </a:p>
        </p:txBody>
      </p:sp>
      <p:graphicFrame>
        <p:nvGraphicFramePr>
          <p:cNvPr id="191" name="Google Shape;191;p12"/>
          <p:cNvGraphicFramePr/>
          <p:nvPr/>
        </p:nvGraphicFramePr>
        <p:xfrm>
          <a:off x="1024128" y="1970647"/>
          <a:ext cx="4230800" cy="4256550"/>
        </p:xfrm>
        <a:graphic>
          <a:graphicData uri="http://schemas.openxmlformats.org/drawingml/2006/table">
            <a:tbl>
              <a:tblPr firstRow="1" bandRow="1">
                <a:noFill/>
                <a:tableStyleId>{3481E350-A7C9-45EC-9AA0-83FAA2DC6329}</a:tableStyleId>
              </a:tblPr>
              <a:tblGrid>
                <a:gridCol w="2115400">
                  <a:extLst>
                    <a:ext uri="{9D8B030D-6E8A-4147-A177-3AD203B41FA5}">
                      <a16:colId xmlns:a16="http://schemas.microsoft.com/office/drawing/2014/main" val="20000"/>
                    </a:ext>
                  </a:extLst>
                </a:gridCol>
                <a:gridCol w="2115400">
                  <a:extLst>
                    <a:ext uri="{9D8B030D-6E8A-4147-A177-3AD203B41FA5}">
                      <a16:colId xmlns:a16="http://schemas.microsoft.com/office/drawing/2014/main" val="20001"/>
                    </a:ext>
                  </a:extLst>
                </a:gridCol>
              </a:tblGrid>
              <a:tr h="709425">
                <a:tc>
                  <a:txBody>
                    <a:bodyPr/>
                    <a:lstStyle/>
                    <a:p>
                      <a:pPr marL="0" marR="0" lvl="0" indent="0" algn="ctr" rtl="0">
                        <a:spcBef>
                          <a:spcPts val="0"/>
                        </a:spcBef>
                        <a:spcAft>
                          <a:spcPts val="0"/>
                        </a:spcAft>
                        <a:buNone/>
                      </a:pPr>
                      <a:r>
                        <a:rPr lang="en-US" sz="1800" u="none" strike="noStrike" cap="none" dirty="0"/>
                        <a:t>State</a:t>
                      </a:r>
                      <a:endParaRPr dirty="0"/>
                    </a:p>
                  </a:txBody>
                  <a:tcPr marL="91450" marR="91450" marT="45725" marB="45725" anchor="ctr"/>
                </a:tc>
                <a:tc>
                  <a:txBody>
                    <a:bodyPr/>
                    <a:lstStyle/>
                    <a:p>
                      <a:pPr marL="0" marR="0" lvl="0" indent="0" algn="ctr" rtl="0">
                        <a:spcBef>
                          <a:spcPts val="0"/>
                        </a:spcBef>
                        <a:spcAft>
                          <a:spcPts val="0"/>
                        </a:spcAft>
                        <a:buNone/>
                      </a:pPr>
                      <a:r>
                        <a:rPr lang="en-US" sz="1800" u="none" strike="noStrike" cap="none"/>
                        <a:t>Net Amount</a:t>
                      </a:r>
                      <a:endParaRPr/>
                    </a:p>
                  </a:txBody>
                  <a:tcPr marL="91450" marR="91450" marT="45725" marB="45725" anchor="ctr"/>
                </a:tc>
                <a:extLst>
                  <a:ext uri="{0D108BD9-81ED-4DB2-BD59-A6C34878D82A}">
                    <a16:rowId xmlns:a16="http://schemas.microsoft.com/office/drawing/2014/main" val="10000"/>
                  </a:ext>
                </a:extLst>
              </a:tr>
              <a:tr h="709425">
                <a:tc>
                  <a:txBody>
                    <a:bodyPr/>
                    <a:lstStyle/>
                    <a:p>
                      <a:pPr marL="0" marR="0" lvl="0" indent="0" algn="ctr" rtl="0">
                        <a:spcBef>
                          <a:spcPts val="0"/>
                        </a:spcBef>
                        <a:spcAft>
                          <a:spcPts val="0"/>
                        </a:spcAft>
                        <a:buNone/>
                      </a:pPr>
                      <a:r>
                        <a:rPr lang="en-US" sz="1800" u="none" strike="noStrike" cap="none"/>
                        <a:t>California</a:t>
                      </a:r>
                      <a:endParaRPr/>
                    </a:p>
                  </a:txBody>
                  <a:tcPr marL="91450" marR="91450" marT="45725" marB="45725" anchor="ctr"/>
                </a:tc>
                <a:tc>
                  <a:txBody>
                    <a:bodyPr/>
                    <a:lstStyle/>
                    <a:p>
                      <a:pPr marL="0" marR="0" lvl="0" indent="0" algn="ctr" rtl="0">
                        <a:spcBef>
                          <a:spcPts val="0"/>
                        </a:spcBef>
                        <a:spcAft>
                          <a:spcPts val="0"/>
                        </a:spcAft>
                        <a:buNone/>
                      </a:pPr>
                      <a:r>
                        <a:rPr lang="en-US" sz="1800" u="none" strike="noStrike" cap="none"/>
                        <a:t>-749,529</a:t>
                      </a:r>
                      <a:endParaRPr/>
                    </a:p>
                  </a:txBody>
                  <a:tcPr marL="91450" marR="91450" marT="45725" marB="45725" anchor="ctr"/>
                </a:tc>
                <a:extLst>
                  <a:ext uri="{0D108BD9-81ED-4DB2-BD59-A6C34878D82A}">
                    <a16:rowId xmlns:a16="http://schemas.microsoft.com/office/drawing/2014/main" val="10001"/>
                  </a:ext>
                </a:extLst>
              </a:tr>
              <a:tr h="709425">
                <a:tc>
                  <a:txBody>
                    <a:bodyPr/>
                    <a:lstStyle/>
                    <a:p>
                      <a:pPr marL="0" marR="0" lvl="0" indent="0" algn="ctr" rtl="0">
                        <a:spcBef>
                          <a:spcPts val="0"/>
                        </a:spcBef>
                        <a:spcAft>
                          <a:spcPts val="0"/>
                        </a:spcAft>
                        <a:buNone/>
                      </a:pPr>
                      <a:r>
                        <a:rPr lang="en-US" sz="1800" u="none" strike="noStrike" cap="none"/>
                        <a:t>Texas</a:t>
                      </a:r>
                      <a:endParaRPr/>
                    </a:p>
                  </a:txBody>
                  <a:tcPr marL="91450" marR="91450" marT="45725" marB="45725" anchor="ctr"/>
                </a:tc>
                <a:tc>
                  <a:txBody>
                    <a:bodyPr/>
                    <a:lstStyle/>
                    <a:p>
                      <a:pPr marL="0" marR="0" lvl="0" indent="0" algn="ctr" rtl="0">
                        <a:spcBef>
                          <a:spcPts val="0"/>
                        </a:spcBef>
                        <a:spcAft>
                          <a:spcPts val="0"/>
                        </a:spcAft>
                        <a:buNone/>
                      </a:pPr>
                      <a:r>
                        <a:rPr lang="en-US" sz="1800" u="none" strike="noStrike" cap="none"/>
                        <a:t>318,293</a:t>
                      </a:r>
                      <a:endParaRPr/>
                    </a:p>
                  </a:txBody>
                  <a:tcPr marL="91450" marR="91450" marT="45725" marB="45725" anchor="ctr"/>
                </a:tc>
                <a:extLst>
                  <a:ext uri="{0D108BD9-81ED-4DB2-BD59-A6C34878D82A}">
                    <a16:rowId xmlns:a16="http://schemas.microsoft.com/office/drawing/2014/main" val="10002"/>
                  </a:ext>
                </a:extLst>
              </a:tr>
              <a:tr h="709425">
                <a:tc>
                  <a:txBody>
                    <a:bodyPr/>
                    <a:lstStyle/>
                    <a:p>
                      <a:pPr marL="0" marR="0" lvl="0" indent="0" algn="ctr" rtl="0">
                        <a:spcBef>
                          <a:spcPts val="0"/>
                        </a:spcBef>
                        <a:spcAft>
                          <a:spcPts val="0"/>
                        </a:spcAft>
                        <a:buNone/>
                      </a:pPr>
                      <a:r>
                        <a:rPr lang="en-US" sz="1800" u="none" strike="noStrike" cap="none"/>
                        <a:t>Florida</a:t>
                      </a:r>
                      <a:endParaRPr/>
                    </a:p>
                  </a:txBody>
                  <a:tcPr marL="91450" marR="91450" marT="45725" marB="45725" anchor="ctr"/>
                </a:tc>
                <a:tc>
                  <a:txBody>
                    <a:bodyPr/>
                    <a:lstStyle/>
                    <a:p>
                      <a:pPr marL="0" marR="0" lvl="0" indent="0" algn="ctr" rtl="0">
                        <a:spcBef>
                          <a:spcPts val="0"/>
                        </a:spcBef>
                        <a:spcAft>
                          <a:spcPts val="0"/>
                        </a:spcAft>
                        <a:buNone/>
                      </a:pPr>
                      <a:r>
                        <a:rPr lang="en-US" sz="1800" u="none" strike="noStrike" cap="none"/>
                        <a:t>454,227</a:t>
                      </a:r>
                      <a:endParaRPr/>
                    </a:p>
                  </a:txBody>
                  <a:tcPr marL="91450" marR="91450" marT="45725" marB="45725" anchor="ctr"/>
                </a:tc>
                <a:extLst>
                  <a:ext uri="{0D108BD9-81ED-4DB2-BD59-A6C34878D82A}">
                    <a16:rowId xmlns:a16="http://schemas.microsoft.com/office/drawing/2014/main" val="10003"/>
                  </a:ext>
                </a:extLst>
              </a:tr>
              <a:tr h="709425">
                <a:tc>
                  <a:txBody>
                    <a:bodyPr/>
                    <a:lstStyle/>
                    <a:p>
                      <a:pPr marL="0" marR="0" lvl="0" indent="0" algn="ctr" rtl="0">
                        <a:spcBef>
                          <a:spcPts val="0"/>
                        </a:spcBef>
                        <a:spcAft>
                          <a:spcPts val="0"/>
                        </a:spcAft>
                        <a:buNone/>
                      </a:pPr>
                      <a:r>
                        <a:rPr lang="en-US" sz="1800" u="none" strike="noStrike" cap="none"/>
                        <a:t>New York</a:t>
                      </a:r>
                      <a:endParaRPr/>
                    </a:p>
                  </a:txBody>
                  <a:tcPr marL="91450" marR="91450" marT="45725" marB="45725" anchor="ctr"/>
                </a:tc>
                <a:tc>
                  <a:txBody>
                    <a:bodyPr/>
                    <a:lstStyle/>
                    <a:p>
                      <a:pPr marL="0" marR="0" lvl="0" indent="0" algn="ctr" rtl="0">
                        <a:spcBef>
                          <a:spcPts val="0"/>
                        </a:spcBef>
                        <a:spcAft>
                          <a:spcPts val="0"/>
                        </a:spcAft>
                        <a:buNone/>
                      </a:pPr>
                      <a:r>
                        <a:rPr lang="en-US" sz="1800" u="none" strike="noStrike" cap="none"/>
                        <a:t>-527,929</a:t>
                      </a:r>
                      <a:endParaRPr/>
                    </a:p>
                  </a:txBody>
                  <a:tcPr marL="91450" marR="91450" marT="45725" marB="45725" anchor="ctr"/>
                </a:tc>
                <a:extLst>
                  <a:ext uri="{0D108BD9-81ED-4DB2-BD59-A6C34878D82A}">
                    <a16:rowId xmlns:a16="http://schemas.microsoft.com/office/drawing/2014/main" val="10004"/>
                  </a:ext>
                </a:extLst>
              </a:tr>
              <a:tr h="709425">
                <a:tc>
                  <a:txBody>
                    <a:bodyPr/>
                    <a:lstStyle/>
                    <a:p>
                      <a:pPr marL="0" marR="0" lvl="0" indent="0" algn="ctr" rtl="0">
                        <a:spcBef>
                          <a:spcPts val="0"/>
                        </a:spcBef>
                        <a:spcAft>
                          <a:spcPts val="0"/>
                        </a:spcAft>
                        <a:buNone/>
                      </a:pPr>
                      <a:r>
                        <a:rPr lang="en-US" sz="1800" u="none" strike="noStrike" cap="none"/>
                        <a:t>Illinois</a:t>
                      </a:r>
                      <a:endParaRPr/>
                    </a:p>
                  </a:txBody>
                  <a:tcPr marL="91450" marR="91450" marT="45725" marB="45725" anchor="ctr"/>
                </a:tc>
                <a:tc>
                  <a:txBody>
                    <a:bodyPr/>
                    <a:lstStyle/>
                    <a:p>
                      <a:pPr marL="0" marR="0" lvl="0" indent="0" algn="ctr" rtl="0">
                        <a:spcBef>
                          <a:spcPts val="0"/>
                        </a:spcBef>
                        <a:spcAft>
                          <a:spcPts val="0"/>
                        </a:spcAft>
                        <a:buNone/>
                      </a:pPr>
                      <a:r>
                        <a:rPr lang="en-US" sz="1800" u="none" strike="noStrike" cap="none" dirty="0"/>
                        <a:t>-261,967</a:t>
                      </a:r>
                      <a:endParaRPr dirty="0"/>
                    </a:p>
                  </a:txBody>
                  <a:tcPr marL="91450" marR="91450" marT="45725" marB="45725"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dirty="0"/>
              <a:t>HOUSE PRICE INDEX</a:t>
            </a:r>
            <a:endParaRPr dirty="0"/>
          </a:p>
        </p:txBody>
      </p:sp>
      <p:pic>
        <p:nvPicPr>
          <p:cNvPr id="197" name="Google Shape;197;p13" descr="Matrix binary | Blue background wallpapers, Code wallpaper, Technology wallpaper"/>
          <p:cNvPicPr preferRelativeResize="0"/>
          <p:nvPr/>
        </p:nvPicPr>
        <p:blipFill rotWithShape="1">
          <a:blip r:embed="rId3">
            <a:alphaModFix/>
          </a:blip>
          <a:srcRect b="33512"/>
          <a:stretch/>
        </p:blipFill>
        <p:spPr>
          <a:xfrm>
            <a:off x="11575" y="2285218"/>
            <a:ext cx="12192000" cy="4584357"/>
          </a:xfrm>
          <a:prstGeom prst="rect">
            <a:avLst/>
          </a:prstGeom>
          <a:noFill/>
          <a:ln>
            <a:noFill/>
          </a:ln>
        </p:spPr>
      </p:pic>
      <p:sp>
        <p:nvSpPr>
          <p:cNvPr id="2" name="Google Shape;117;p3">
            <a:extLst>
              <a:ext uri="{FF2B5EF4-FFF2-40B4-BE49-F238E27FC236}">
                <a16:creationId xmlns:a16="http://schemas.microsoft.com/office/drawing/2014/main" id="{0E8A74C3-8725-7B87-6FF4-D8D37A063A28}"/>
              </a:ext>
            </a:extLst>
          </p:cNvPr>
          <p:cNvSpPr txBox="1"/>
          <p:nvPr/>
        </p:nvSpPr>
        <p:spPr>
          <a:xfrm>
            <a:off x="1024128" y="1638887"/>
            <a:ext cx="5995686"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Twentieth Century"/>
                <a:sym typeface="Twentieth Century"/>
              </a:rPr>
              <a:t>Tracks changes in single-family homes values year-to-year </a:t>
            </a:r>
            <a:endParaRPr dirty="0"/>
          </a:p>
          <a:p>
            <a:pPr marL="0" marR="0" lvl="0" indent="0" algn="l" rtl="0">
              <a:spcBef>
                <a:spcPts val="0"/>
              </a:spcBef>
              <a:spcAft>
                <a:spcPts val="0"/>
              </a:spcAft>
              <a:buNone/>
            </a:pPr>
            <a:endParaRPr sz="1800" dirty="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14"/>
          <p:cNvPicPr preferRelativeResize="0"/>
          <p:nvPr/>
        </p:nvPicPr>
        <p:blipFill>
          <a:blip r:embed="rId3">
            <a:alphaModFix/>
          </a:blip>
          <a:stretch>
            <a:fillRect/>
          </a:stretch>
        </p:blipFill>
        <p:spPr>
          <a:xfrm>
            <a:off x="-550625" y="0"/>
            <a:ext cx="12849126" cy="6858000"/>
          </a:xfrm>
          <a:prstGeom prst="rect">
            <a:avLst/>
          </a:prstGeom>
          <a:noFill/>
          <a:ln>
            <a:noFill/>
          </a:ln>
        </p:spPr>
      </p:pic>
      <p:sp>
        <p:nvSpPr>
          <p:cNvPr id="204" name="Google Shape;204;p14"/>
          <p:cNvSpPr txBox="1"/>
          <p:nvPr/>
        </p:nvSpPr>
        <p:spPr>
          <a:xfrm>
            <a:off x="1024128" y="2084831"/>
            <a:ext cx="10143744" cy="4427179"/>
          </a:xfrm>
          <a:prstGeom prst="rect">
            <a:avLst/>
          </a:prstGeom>
          <a:noFill/>
          <a:ln>
            <a:noFill/>
          </a:ln>
        </p:spPr>
        <p:txBody>
          <a:bodyPr spcFirstLastPara="1" wrap="square" lIns="91425" tIns="45700" rIns="91425" bIns="45700" anchor="t" anchorCtr="0">
            <a:noAutofit/>
          </a:bodyPr>
          <a:lstStyle/>
          <a:p>
            <a:pPr marL="91440" marR="0" lvl="0" indent="-139700" algn="l" rtl="0">
              <a:lnSpc>
                <a:spcPct val="90000"/>
              </a:lnSpc>
              <a:spcBef>
                <a:spcPts val="0"/>
              </a:spcBef>
              <a:spcAft>
                <a:spcPts val="0"/>
              </a:spcAft>
              <a:buClr>
                <a:schemeClr val="accent1"/>
              </a:buClr>
              <a:buSzPts val="2200"/>
              <a:buFont typeface="Twentieth Century"/>
              <a:buChar char=" "/>
            </a:pPr>
            <a:r>
              <a:rPr lang="en-US" sz="2200">
                <a:solidFill>
                  <a:schemeClr val="dk1"/>
                </a:solidFill>
                <a:latin typeface="Twentieth Century"/>
                <a:ea typeface="Twentieth Century"/>
                <a:cs typeface="Twentieth Century"/>
                <a:sym typeface="Twentieth Century"/>
              </a:rPr>
              <a:t>Data Entry Information here…</a:t>
            </a:r>
            <a:endParaRPr/>
          </a:p>
          <a:p>
            <a:pPr marL="91440" marR="0" lvl="0" indent="0" algn="l" rtl="0">
              <a:lnSpc>
                <a:spcPct val="90000"/>
              </a:lnSpc>
              <a:spcBef>
                <a:spcPts val="1400"/>
              </a:spcBef>
              <a:spcAft>
                <a:spcPts val="0"/>
              </a:spcAft>
              <a:buClr>
                <a:schemeClr val="accent1"/>
              </a:buClr>
              <a:buSzPts val="2200"/>
              <a:buFont typeface="Twentieth Century"/>
              <a:buNone/>
            </a:pPr>
            <a:endParaRPr sz="2200">
              <a:solidFill>
                <a:schemeClr val="dk1"/>
              </a:solidFill>
              <a:latin typeface="Twentieth Century"/>
              <a:ea typeface="Twentieth Century"/>
              <a:cs typeface="Twentieth Century"/>
              <a:sym typeface="Twentieth Century"/>
            </a:endParaRPr>
          </a:p>
        </p:txBody>
      </p:sp>
      <p:pic>
        <p:nvPicPr>
          <p:cNvPr id="3" name="Picture 2" descr="A graph of a house price appreciation&#10;&#10;Description automatically generated">
            <a:extLst>
              <a:ext uri="{FF2B5EF4-FFF2-40B4-BE49-F238E27FC236}">
                <a16:creationId xmlns:a16="http://schemas.microsoft.com/office/drawing/2014/main" id="{F89694DC-16A5-3340-15E9-38D270787FB9}"/>
              </a:ext>
            </a:extLst>
          </p:cNvPr>
          <p:cNvPicPr>
            <a:picLocks noChangeAspect="1"/>
          </p:cNvPicPr>
          <p:nvPr/>
        </p:nvPicPr>
        <p:blipFill rotWithShape="1">
          <a:blip r:embed="rId4"/>
          <a:srcRect t="5335"/>
          <a:stretch/>
        </p:blipFill>
        <p:spPr>
          <a:xfrm>
            <a:off x="276459" y="1822862"/>
            <a:ext cx="8373899" cy="4928608"/>
          </a:xfrm>
          <a:prstGeom prst="rect">
            <a:avLst/>
          </a:prstGeom>
        </p:spPr>
      </p:pic>
      <p:sp>
        <p:nvSpPr>
          <p:cNvPr id="203" name="Google Shape;203;p14"/>
          <p:cNvSpPr txBox="1">
            <a:spLocks noGrp="1"/>
          </p:cNvSpPr>
          <p:nvPr>
            <p:ph type="title"/>
          </p:nvPr>
        </p:nvSpPr>
        <p:spPr>
          <a:xfrm>
            <a:off x="539487" y="585215"/>
            <a:ext cx="10143743"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dirty="0"/>
              <a:t>CUMULATIVE MEDIAN HOUSE PRICE APPRECIATION 2012-2022</a:t>
            </a:r>
            <a:endParaRPr dirty="0"/>
          </a:p>
        </p:txBody>
      </p:sp>
      <p:graphicFrame>
        <p:nvGraphicFramePr>
          <p:cNvPr id="4" name="Google Shape;191;p12">
            <a:extLst>
              <a:ext uri="{FF2B5EF4-FFF2-40B4-BE49-F238E27FC236}">
                <a16:creationId xmlns:a16="http://schemas.microsoft.com/office/drawing/2014/main" id="{330E6B88-6947-F79F-DFF6-3CBF772E7CBB}"/>
              </a:ext>
            </a:extLst>
          </p:cNvPr>
          <p:cNvGraphicFramePr/>
          <p:nvPr>
            <p:extLst>
              <p:ext uri="{D42A27DB-BD31-4B8C-83A1-F6EECF244321}">
                <p14:modId xmlns:p14="http://schemas.microsoft.com/office/powerpoint/2010/main" val="3993558909"/>
              </p:ext>
            </p:extLst>
          </p:nvPr>
        </p:nvGraphicFramePr>
        <p:xfrm>
          <a:off x="8801100" y="1845370"/>
          <a:ext cx="3314700" cy="4427180"/>
        </p:xfrm>
        <a:graphic>
          <a:graphicData uri="http://schemas.openxmlformats.org/drawingml/2006/table">
            <a:tbl>
              <a:tblPr firstRow="1" bandRow="1">
                <a:noFill/>
                <a:tableStyleId>{3481E350-A7C9-45EC-9AA0-83FAA2DC6329}</a:tableStyleId>
              </a:tblPr>
              <a:tblGrid>
                <a:gridCol w="1104900">
                  <a:extLst>
                    <a:ext uri="{9D8B030D-6E8A-4147-A177-3AD203B41FA5}">
                      <a16:colId xmlns:a16="http://schemas.microsoft.com/office/drawing/2014/main" val="20000"/>
                    </a:ext>
                  </a:extLst>
                </a:gridCol>
                <a:gridCol w="1104900">
                  <a:extLst>
                    <a:ext uri="{9D8B030D-6E8A-4147-A177-3AD203B41FA5}">
                      <a16:colId xmlns:a16="http://schemas.microsoft.com/office/drawing/2014/main" val="1119623752"/>
                    </a:ext>
                  </a:extLst>
                </a:gridCol>
                <a:gridCol w="1104900">
                  <a:extLst>
                    <a:ext uri="{9D8B030D-6E8A-4147-A177-3AD203B41FA5}">
                      <a16:colId xmlns:a16="http://schemas.microsoft.com/office/drawing/2014/main" val="20001"/>
                    </a:ext>
                  </a:extLst>
                </a:gridCol>
              </a:tblGrid>
              <a:tr h="885436">
                <a:tc>
                  <a:txBody>
                    <a:bodyPr/>
                    <a:lstStyle/>
                    <a:p>
                      <a:pPr marL="0" marR="0" lvl="0" indent="0" algn="ctr" rtl="0">
                        <a:spcBef>
                          <a:spcPts val="0"/>
                        </a:spcBef>
                        <a:spcAft>
                          <a:spcPts val="0"/>
                        </a:spcAft>
                        <a:buNone/>
                      </a:pPr>
                      <a:r>
                        <a:rPr lang="en-US" sz="2000" u="none" strike="noStrike" cap="none" dirty="0"/>
                        <a:t>State</a:t>
                      </a:r>
                      <a:endParaRPr sz="2000" dirty="0"/>
                    </a:p>
                  </a:txBody>
                  <a:tcPr marL="91450" marR="91450" marT="45725" marB="45725" anchor="ctr"/>
                </a:tc>
                <a:tc>
                  <a:txBody>
                    <a:bodyPr/>
                    <a:lstStyle/>
                    <a:p>
                      <a:pPr marL="0" marR="0" lvl="0" indent="0" algn="ctr" rtl="0">
                        <a:spcBef>
                          <a:spcPts val="0"/>
                        </a:spcBef>
                        <a:spcAft>
                          <a:spcPts val="0"/>
                        </a:spcAft>
                        <a:buNone/>
                      </a:pPr>
                      <a:r>
                        <a:rPr lang="en-US" sz="2000" u="none" strike="noStrike" cap="none" dirty="0"/>
                        <a:t>2021</a:t>
                      </a:r>
                      <a:endParaRPr lang="en-US" sz="2000" dirty="0"/>
                    </a:p>
                  </a:txBody>
                  <a:tcPr marL="91450" marR="91450" marT="45725" marB="45725" anchor="ctr"/>
                </a:tc>
                <a:tc>
                  <a:txBody>
                    <a:bodyPr/>
                    <a:lstStyle/>
                    <a:p>
                      <a:pPr marL="0" marR="0" lvl="0" indent="0" algn="ctr" rtl="0">
                        <a:spcBef>
                          <a:spcPts val="0"/>
                        </a:spcBef>
                        <a:spcAft>
                          <a:spcPts val="0"/>
                        </a:spcAft>
                        <a:buNone/>
                      </a:pPr>
                      <a:r>
                        <a:rPr lang="en-US" sz="2000" u="none" strike="noStrike" cap="none" dirty="0"/>
                        <a:t>2022</a:t>
                      </a:r>
                      <a:endParaRPr sz="2000" dirty="0"/>
                    </a:p>
                  </a:txBody>
                  <a:tcPr marL="91450" marR="91450" marT="45725" marB="45725" anchor="ctr"/>
                </a:tc>
                <a:extLst>
                  <a:ext uri="{0D108BD9-81ED-4DB2-BD59-A6C34878D82A}">
                    <a16:rowId xmlns:a16="http://schemas.microsoft.com/office/drawing/2014/main" val="10000"/>
                  </a:ext>
                </a:extLst>
              </a:tr>
              <a:tr h="885436">
                <a:tc>
                  <a:txBody>
                    <a:bodyPr/>
                    <a:lstStyle/>
                    <a:p>
                      <a:pPr marL="0" marR="0" lvl="0" indent="0" algn="ctr" rtl="0">
                        <a:spcBef>
                          <a:spcPts val="0"/>
                        </a:spcBef>
                        <a:spcAft>
                          <a:spcPts val="0"/>
                        </a:spcAft>
                        <a:buNone/>
                      </a:pPr>
                      <a:r>
                        <a:rPr lang="en-US" sz="2000" u="none" strike="noStrike" cap="none" dirty="0"/>
                        <a:t>CA</a:t>
                      </a:r>
                      <a:endParaRPr sz="2000" dirty="0"/>
                    </a:p>
                  </a:txBody>
                  <a:tcPr marL="91450" marR="91450" marT="45725" marB="45725" anchor="ctr"/>
                </a:tc>
                <a:tc>
                  <a:txBody>
                    <a:bodyPr/>
                    <a:lstStyle/>
                    <a:p>
                      <a:pPr marL="0" marR="0" lvl="0" indent="0" algn="ctr" rtl="0">
                        <a:spcBef>
                          <a:spcPts val="0"/>
                        </a:spcBef>
                        <a:spcAft>
                          <a:spcPts val="0"/>
                        </a:spcAft>
                        <a:buNone/>
                      </a:pPr>
                      <a:r>
                        <a:rPr lang="en-US" sz="2000" dirty="0"/>
                        <a:t>157%</a:t>
                      </a:r>
                      <a:endParaRPr sz="2000" dirty="0"/>
                    </a:p>
                  </a:txBody>
                  <a:tcPr marL="91450" marR="91450" marT="45725" marB="45725" anchor="ctr"/>
                </a:tc>
                <a:tc>
                  <a:txBody>
                    <a:bodyPr/>
                    <a:lstStyle/>
                    <a:p>
                      <a:pPr marL="0" marR="0" lvl="0" indent="0" algn="ctr" rtl="0">
                        <a:spcBef>
                          <a:spcPts val="0"/>
                        </a:spcBef>
                        <a:spcAft>
                          <a:spcPts val="0"/>
                        </a:spcAft>
                        <a:buNone/>
                      </a:pPr>
                      <a:r>
                        <a:rPr lang="en-US" sz="2000" dirty="0"/>
                        <a:t>162%</a:t>
                      </a:r>
                      <a:endParaRPr sz="2000" dirty="0"/>
                    </a:p>
                  </a:txBody>
                  <a:tcPr marL="91450" marR="91450" marT="45725" marB="45725" anchor="ctr"/>
                </a:tc>
                <a:extLst>
                  <a:ext uri="{0D108BD9-81ED-4DB2-BD59-A6C34878D82A}">
                    <a16:rowId xmlns:a16="http://schemas.microsoft.com/office/drawing/2014/main" val="10001"/>
                  </a:ext>
                </a:extLst>
              </a:tr>
              <a:tr h="885436">
                <a:tc>
                  <a:txBody>
                    <a:bodyPr/>
                    <a:lstStyle/>
                    <a:p>
                      <a:pPr marL="0" marR="0" lvl="0" indent="0" algn="ctr" rtl="0">
                        <a:spcBef>
                          <a:spcPts val="0"/>
                        </a:spcBef>
                        <a:spcAft>
                          <a:spcPts val="0"/>
                        </a:spcAft>
                        <a:buNone/>
                      </a:pPr>
                      <a:r>
                        <a:rPr lang="en-US" sz="2000" u="none" strike="noStrike" cap="none" dirty="0"/>
                        <a:t>FL</a:t>
                      </a:r>
                      <a:endParaRPr sz="2000" dirty="0"/>
                    </a:p>
                  </a:txBody>
                  <a:tcPr marL="91450" marR="91450" marT="45725" marB="45725" anchor="ctr"/>
                </a:tc>
                <a:tc>
                  <a:txBody>
                    <a:bodyPr/>
                    <a:lstStyle/>
                    <a:p>
                      <a:pPr marL="0" marR="0" lvl="0" indent="0" algn="ctr" rtl="0">
                        <a:spcBef>
                          <a:spcPts val="0"/>
                        </a:spcBef>
                        <a:spcAft>
                          <a:spcPts val="0"/>
                        </a:spcAft>
                        <a:buNone/>
                      </a:pPr>
                      <a:r>
                        <a:rPr lang="en-US" sz="2000" dirty="0"/>
                        <a:t>170%</a:t>
                      </a:r>
                      <a:endParaRPr sz="2000" dirty="0"/>
                    </a:p>
                  </a:txBody>
                  <a:tcPr marL="91450" marR="91450" marT="45725" marB="45725" anchor="ctr"/>
                </a:tc>
                <a:tc>
                  <a:txBody>
                    <a:bodyPr/>
                    <a:lstStyle/>
                    <a:p>
                      <a:pPr marL="0" marR="0" lvl="0" indent="0" algn="ctr" rtl="0">
                        <a:spcBef>
                          <a:spcPts val="0"/>
                        </a:spcBef>
                        <a:spcAft>
                          <a:spcPts val="0"/>
                        </a:spcAft>
                        <a:buNone/>
                      </a:pPr>
                      <a:r>
                        <a:rPr lang="en-US" sz="2000" dirty="0"/>
                        <a:t>210%</a:t>
                      </a:r>
                      <a:endParaRPr sz="2000" dirty="0"/>
                    </a:p>
                  </a:txBody>
                  <a:tcPr marL="91450" marR="91450" marT="45725" marB="45725" anchor="ctr"/>
                </a:tc>
                <a:extLst>
                  <a:ext uri="{0D108BD9-81ED-4DB2-BD59-A6C34878D82A}">
                    <a16:rowId xmlns:a16="http://schemas.microsoft.com/office/drawing/2014/main" val="10002"/>
                  </a:ext>
                </a:extLst>
              </a:tr>
              <a:tr h="885436">
                <a:tc>
                  <a:txBody>
                    <a:bodyPr/>
                    <a:lstStyle/>
                    <a:p>
                      <a:pPr marL="0" marR="0" lvl="0" indent="0" algn="ctr" rtl="0">
                        <a:spcBef>
                          <a:spcPts val="0"/>
                        </a:spcBef>
                        <a:spcAft>
                          <a:spcPts val="0"/>
                        </a:spcAft>
                        <a:buNone/>
                      </a:pPr>
                      <a:r>
                        <a:rPr lang="en-US" sz="2000" u="none" strike="noStrike" cap="none" dirty="0"/>
                        <a:t>TX</a:t>
                      </a:r>
                      <a:endParaRPr sz="2000" dirty="0"/>
                    </a:p>
                  </a:txBody>
                  <a:tcPr marL="91450" marR="91450" marT="45725" marB="45725" anchor="ctr"/>
                </a:tc>
                <a:tc>
                  <a:txBody>
                    <a:bodyPr/>
                    <a:lstStyle/>
                    <a:p>
                      <a:pPr marL="0" marR="0" lvl="0" indent="0" algn="ctr" rtl="0">
                        <a:spcBef>
                          <a:spcPts val="0"/>
                        </a:spcBef>
                        <a:spcAft>
                          <a:spcPts val="0"/>
                        </a:spcAft>
                        <a:buNone/>
                      </a:pPr>
                      <a:r>
                        <a:rPr lang="en-US" sz="2000" dirty="0"/>
                        <a:t>111%</a:t>
                      </a:r>
                      <a:endParaRPr sz="2000" dirty="0"/>
                    </a:p>
                  </a:txBody>
                  <a:tcPr marL="91450" marR="91450" marT="45725" marB="45725" anchor="ctr"/>
                </a:tc>
                <a:tc>
                  <a:txBody>
                    <a:bodyPr/>
                    <a:lstStyle/>
                    <a:p>
                      <a:pPr marL="0" marR="0" lvl="0" indent="0" algn="ctr" rtl="0">
                        <a:spcBef>
                          <a:spcPts val="0"/>
                        </a:spcBef>
                        <a:spcAft>
                          <a:spcPts val="0"/>
                        </a:spcAft>
                        <a:buNone/>
                      </a:pPr>
                      <a:r>
                        <a:rPr lang="en-US" sz="2000" dirty="0"/>
                        <a:t>132%</a:t>
                      </a:r>
                      <a:endParaRPr sz="2000" dirty="0"/>
                    </a:p>
                  </a:txBody>
                  <a:tcPr marL="91450" marR="91450" marT="45725" marB="45725" anchor="ctr"/>
                </a:tc>
                <a:extLst>
                  <a:ext uri="{0D108BD9-81ED-4DB2-BD59-A6C34878D82A}">
                    <a16:rowId xmlns:a16="http://schemas.microsoft.com/office/drawing/2014/main" val="10003"/>
                  </a:ext>
                </a:extLst>
              </a:tr>
              <a:tr h="885436">
                <a:tc>
                  <a:txBody>
                    <a:bodyPr/>
                    <a:lstStyle/>
                    <a:p>
                      <a:pPr marL="0" marR="0" lvl="0" indent="0" algn="ctr" rtl="0">
                        <a:spcBef>
                          <a:spcPts val="0"/>
                        </a:spcBef>
                        <a:spcAft>
                          <a:spcPts val="0"/>
                        </a:spcAft>
                        <a:buNone/>
                      </a:pPr>
                      <a:r>
                        <a:rPr lang="en-US" sz="2000" u="none" strike="noStrike" cap="none" dirty="0"/>
                        <a:t>USA</a:t>
                      </a:r>
                      <a:endParaRPr sz="2000" dirty="0"/>
                    </a:p>
                  </a:txBody>
                  <a:tcPr marL="91450" marR="91450" marT="45725" marB="45725" anchor="ctr"/>
                </a:tc>
                <a:tc>
                  <a:txBody>
                    <a:bodyPr/>
                    <a:lstStyle/>
                    <a:p>
                      <a:pPr marL="0" marR="0" lvl="0" indent="0" algn="ctr" rtl="0">
                        <a:spcBef>
                          <a:spcPts val="0"/>
                        </a:spcBef>
                        <a:spcAft>
                          <a:spcPts val="0"/>
                        </a:spcAft>
                        <a:buNone/>
                      </a:pPr>
                      <a:r>
                        <a:rPr lang="en-US" sz="2000" dirty="0"/>
                        <a:t>102%</a:t>
                      </a:r>
                      <a:endParaRPr sz="2000" dirty="0"/>
                    </a:p>
                  </a:txBody>
                  <a:tcPr marL="91450" marR="91450" marT="45725" marB="45725" anchor="ctr"/>
                </a:tc>
                <a:tc>
                  <a:txBody>
                    <a:bodyPr/>
                    <a:lstStyle/>
                    <a:p>
                      <a:pPr marL="0" marR="0" lvl="0" indent="0" algn="ctr" rtl="0">
                        <a:spcBef>
                          <a:spcPts val="0"/>
                        </a:spcBef>
                        <a:spcAft>
                          <a:spcPts val="0"/>
                        </a:spcAft>
                        <a:buNone/>
                      </a:pPr>
                      <a:r>
                        <a:rPr lang="en-US" sz="2000" u="none" strike="noStrike" cap="none" dirty="0"/>
                        <a:t>119%</a:t>
                      </a:r>
                      <a:endParaRPr sz="2000" dirty="0"/>
                    </a:p>
                  </a:txBody>
                  <a:tcPr marL="91450" marR="91450" marT="45725" marB="45725"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39896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14"/>
          <p:cNvPicPr preferRelativeResize="0"/>
          <p:nvPr/>
        </p:nvPicPr>
        <p:blipFill>
          <a:blip r:embed="rId3">
            <a:alphaModFix/>
          </a:blip>
          <a:stretch>
            <a:fillRect/>
          </a:stretch>
        </p:blipFill>
        <p:spPr>
          <a:xfrm>
            <a:off x="-550625" y="0"/>
            <a:ext cx="12849126" cy="6858000"/>
          </a:xfrm>
          <a:prstGeom prst="rect">
            <a:avLst/>
          </a:prstGeom>
          <a:noFill/>
          <a:ln>
            <a:noFill/>
          </a:ln>
        </p:spPr>
      </p:pic>
      <p:sp>
        <p:nvSpPr>
          <p:cNvPr id="203" name="Google Shape;203;p14"/>
          <p:cNvSpPr txBox="1">
            <a:spLocks noGrp="1"/>
          </p:cNvSpPr>
          <p:nvPr>
            <p:ph type="title"/>
          </p:nvPr>
        </p:nvSpPr>
        <p:spPr>
          <a:xfrm>
            <a:off x="1024127" y="585216"/>
            <a:ext cx="10143743"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dirty="0"/>
              <a:t>Y2Y HOUSE PRICE INDEX APPRECIATION 2012-2022</a:t>
            </a:r>
            <a:endParaRPr dirty="0"/>
          </a:p>
        </p:txBody>
      </p:sp>
      <p:sp>
        <p:nvSpPr>
          <p:cNvPr id="204" name="Google Shape;204;p14"/>
          <p:cNvSpPr txBox="1"/>
          <p:nvPr/>
        </p:nvSpPr>
        <p:spPr>
          <a:xfrm>
            <a:off x="1024128" y="2084831"/>
            <a:ext cx="10143744" cy="4427179"/>
          </a:xfrm>
          <a:prstGeom prst="rect">
            <a:avLst/>
          </a:prstGeom>
          <a:noFill/>
          <a:ln>
            <a:noFill/>
          </a:ln>
        </p:spPr>
        <p:txBody>
          <a:bodyPr spcFirstLastPara="1" wrap="square" lIns="91425" tIns="45700" rIns="91425" bIns="45700" anchor="t" anchorCtr="0">
            <a:noAutofit/>
          </a:bodyPr>
          <a:lstStyle/>
          <a:p>
            <a:pPr marL="91440" marR="0" lvl="0" indent="-139700" algn="l" rtl="0">
              <a:lnSpc>
                <a:spcPct val="90000"/>
              </a:lnSpc>
              <a:spcBef>
                <a:spcPts val="0"/>
              </a:spcBef>
              <a:spcAft>
                <a:spcPts val="0"/>
              </a:spcAft>
              <a:buClr>
                <a:schemeClr val="accent1"/>
              </a:buClr>
              <a:buSzPts val="2200"/>
              <a:buFont typeface="Twentieth Century"/>
              <a:buChar char=" "/>
            </a:pPr>
            <a:r>
              <a:rPr lang="en-US" sz="2200">
                <a:solidFill>
                  <a:schemeClr val="dk1"/>
                </a:solidFill>
                <a:latin typeface="Twentieth Century"/>
                <a:ea typeface="Twentieth Century"/>
                <a:cs typeface="Twentieth Century"/>
                <a:sym typeface="Twentieth Century"/>
              </a:rPr>
              <a:t>Data Entry Information here…</a:t>
            </a:r>
            <a:endParaRPr/>
          </a:p>
          <a:p>
            <a:pPr marL="91440" marR="0" lvl="0" indent="0" algn="l" rtl="0">
              <a:lnSpc>
                <a:spcPct val="90000"/>
              </a:lnSpc>
              <a:spcBef>
                <a:spcPts val="1400"/>
              </a:spcBef>
              <a:spcAft>
                <a:spcPts val="0"/>
              </a:spcAft>
              <a:buClr>
                <a:schemeClr val="accent1"/>
              </a:buClr>
              <a:buSzPts val="2200"/>
              <a:buFont typeface="Twentieth Century"/>
              <a:buNone/>
            </a:pPr>
            <a:endParaRPr sz="2200">
              <a:solidFill>
                <a:schemeClr val="dk1"/>
              </a:solidFill>
              <a:latin typeface="Twentieth Century"/>
              <a:ea typeface="Twentieth Century"/>
              <a:cs typeface="Twentieth Century"/>
              <a:sym typeface="Twentieth Century"/>
            </a:endParaRPr>
          </a:p>
        </p:txBody>
      </p:sp>
      <p:pic>
        <p:nvPicPr>
          <p:cNvPr id="205" name="Google Shape;205;p14"/>
          <p:cNvPicPr preferRelativeResize="0"/>
          <p:nvPr/>
        </p:nvPicPr>
        <p:blipFill rotWithShape="1">
          <a:blip r:embed="rId4">
            <a:alphaModFix/>
          </a:blip>
          <a:srcRect t="6243" r="-27"/>
          <a:stretch/>
        </p:blipFill>
        <p:spPr>
          <a:xfrm>
            <a:off x="276452" y="1844196"/>
            <a:ext cx="8373899" cy="4908447"/>
          </a:xfrm>
          <a:prstGeom prst="rect">
            <a:avLst/>
          </a:prstGeom>
          <a:noFill/>
          <a:ln>
            <a:noFill/>
          </a:ln>
        </p:spPr>
      </p:pic>
      <p:graphicFrame>
        <p:nvGraphicFramePr>
          <p:cNvPr id="2" name="Google Shape;191;p12">
            <a:extLst>
              <a:ext uri="{FF2B5EF4-FFF2-40B4-BE49-F238E27FC236}">
                <a16:creationId xmlns:a16="http://schemas.microsoft.com/office/drawing/2014/main" id="{29DE07E0-ADC2-D3AF-B253-90899FD6BAA2}"/>
              </a:ext>
            </a:extLst>
          </p:cNvPr>
          <p:cNvGraphicFramePr/>
          <p:nvPr>
            <p:extLst>
              <p:ext uri="{D42A27DB-BD31-4B8C-83A1-F6EECF244321}">
                <p14:modId xmlns:p14="http://schemas.microsoft.com/office/powerpoint/2010/main" val="2738603028"/>
              </p:ext>
            </p:extLst>
          </p:nvPr>
        </p:nvGraphicFramePr>
        <p:xfrm>
          <a:off x="8801100" y="1845370"/>
          <a:ext cx="3314700" cy="4427180"/>
        </p:xfrm>
        <a:graphic>
          <a:graphicData uri="http://schemas.openxmlformats.org/drawingml/2006/table">
            <a:tbl>
              <a:tblPr firstRow="1" bandRow="1">
                <a:noFill/>
                <a:tableStyleId>{3481E350-A7C9-45EC-9AA0-83FAA2DC6329}</a:tableStyleId>
              </a:tblPr>
              <a:tblGrid>
                <a:gridCol w="828675">
                  <a:extLst>
                    <a:ext uri="{9D8B030D-6E8A-4147-A177-3AD203B41FA5}">
                      <a16:colId xmlns:a16="http://schemas.microsoft.com/office/drawing/2014/main" val="20000"/>
                    </a:ext>
                  </a:extLst>
                </a:gridCol>
                <a:gridCol w="828675">
                  <a:extLst>
                    <a:ext uri="{9D8B030D-6E8A-4147-A177-3AD203B41FA5}">
                      <a16:colId xmlns:a16="http://schemas.microsoft.com/office/drawing/2014/main" val="390614140"/>
                    </a:ext>
                  </a:extLst>
                </a:gridCol>
                <a:gridCol w="828675">
                  <a:extLst>
                    <a:ext uri="{9D8B030D-6E8A-4147-A177-3AD203B41FA5}">
                      <a16:colId xmlns:a16="http://schemas.microsoft.com/office/drawing/2014/main" val="1119623752"/>
                    </a:ext>
                  </a:extLst>
                </a:gridCol>
                <a:gridCol w="828675">
                  <a:extLst>
                    <a:ext uri="{9D8B030D-6E8A-4147-A177-3AD203B41FA5}">
                      <a16:colId xmlns:a16="http://schemas.microsoft.com/office/drawing/2014/main" val="20001"/>
                    </a:ext>
                  </a:extLst>
                </a:gridCol>
              </a:tblGrid>
              <a:tr h="885436">
                <a:tc>
                  <a:txBody>
                    <a:bodyPr/>
                    <a:lstStyle/>
                    <a:p>
                      <a:pPr marL="0" marR="0" lvl="0" indent="0" algn="ctr" rtl="0">
                        <a:spcBef>
                          <a:spcPts val="0"/>
                        </a:spcBef>
                        <a:spcAft>
                          <a:spcPts val="0"/>
                        </a:spcAft>
                        <a:buNone/>
                      </a:pPr>
                      <a:r>
                        <a:rPr lang="en-US" sz="2000" u="none" strike="noStrike" cap="none" dirty="0"/>
                        <a:t>State</a:t>
                      </a:r>
                      <a:endParaRPr sz="2000" dirty="0"/>
                    </a:p>
                  </a:txBody>
                  <a:tcPr marL="91450" marR="91450" marT="45725" marB="45725" anchor="ctr"/>
                </a:tc>
                <a:tc>
                  <a:txBody>
                    <a:bodyPr/>
                    <a:lstStyle/>
                    <a:p>
                      <a:pPr marL="0" marR="0" lvl="0" indent="0" algn="ctr" rtl="0">
                        <a:spcBef>
                          <a:spcPts val="0"/>
                        </a:spcBef>
                        <a:spcAft>
                          <a:spcPts val="0"/>
                        </a:spcAft>
                        <a:buNone/>
                      </a:pPr>
                      <a:r>
                        <a:rPr lang="en-US" sz="2000" dirty="0"/>
                        <a:t>2012</a:t>
                      </a:r>
                    </a:p>
                  </a:txBody>
                  <a:tcPr marL="91450" marR="91450" marT="45725" marB="45725" anchor="ctr"/>
                </a:tc>
                <a:tc>
                  <a:txBody>
                    <a:bodyPr/>
                    <a:lstStyle/>
                    <a:p>
                      <a:pPr marL="0" marR="0" lvl="0" indent="0" algn="ctr" rtl="0">
                        <a:spcBef>
                          <a:spcPts val="0"/>
                        </a:spcBef>
                        <a:spcAft>
                          <a:spcPts val="0"/>
                        </a:spcAft>
                        <a:buNone/>
                      </a:pPr>
                      <a:r>
                        <a:rPr lang="en-US" sz="2000" u="none" strike="noStrike" cap="none" dirty="0"/>
                        <a:t>2021</a:t>
                      </a:r>
                      <a:endParaRPr lang="en-US" sz="2000" dirty="0"/>
                    </a:p>
                  </a:txBody>
                  <a:tcPr marL="91450" marR="91450" marT="45725" marB="45725" anchor="ctr"/>
                </a:tc>
                <a:tc>
                  <a:txBody>
                    <a:bodyPr/>
                    <a:lstStyle/>
                    <a:p>
                      <a:pPr marL="0" marR="0" lvl="0" indent="0" algn="ctr" rtl="0">
                        <a:spcBef>
                          <a:spcPts val="0"/>
                        </a:spcBef>
                        <a:spcAft>
                          <a:spcPts val="0"/>
                        </a:spcAft>
                        <a:buNone/>
                      </a:pPr>
                      <a:r>
                        <a:rPr lang="en-US" sz="2000" u="none" strike="noStrike" cap="none" dirty="0"/>
                        <a:t>2022</a:t>
                      </a:r>
                      <a:endParaRPr sz="2000" dirty="0"/>
                    </a:p>
                  </a:txBody>
                  <a:tcPr marL="91450" marR="91450" marT="45725" marB="45725" anchor="ctr"/>
                </a:tc>
                <a:extLst>
                  <a:ext uri="{0D108BD9-81ED-4DB2-BD59-A6C34878D82A}">
                    <a16:rowId xmlns:a16="http://schemas.microsoft.com/office/drawing/2014/main" val="10000"/>
                  </a:ext>
                </a:extLst>
              </a:tr>
              <a:tr h="885436">
                <a:tc>
                  <a:txBody>
                    <a:bodyPr/>
                    <a:lstStyle/>
                    <a:p>
                      <a:pPr marL="0" marR="0" lvl="0" indent="0" algn="ctr" rtl="0">
                        <a:spcBef>
                          <a:spcPts val="0"/>
                        </a:spcBef>
                        <a:spcAft>
                          <a:spcPts val="0"/>
                        </a:spcAft>
                        <a:buNone/>
                      </a:pPr>
                      <a:r>
                        <a:rPr lang="en-US" sz="2000" u="none" strike="noStrike" cap="none" dirty="0"/>
                        <a:t>CA</a:t>
                      </a:r>
                      <a:endParaRPr sz="2000" dirty="0"/>
                    </a:p>
                  </a:txBody>
                  <a:tcPr marL="91450" marR="91450" marT="45725" marB="45725" anchor="ctr"/>
                </a:tc>
                <a:tc>
                  <a:txBody>
                    <a:bodyPr/>
                    <a:lstStyle/>
                    <a:p>
                      <a:pPr marL="0" marR="0" lvl="0" indent="0" algn="ctr" rtl="0">
                        <a:spcBef>
                          <a:spcPts val="0"/>
                        </a:spcBef>
                        <a:spcAft>
                          <a:spcPts val="0"/>
                        </a:spcAft>
                        <a:buNone/>
                      </a:pPr>
                      <a:r>
                        <a:rPr lang="en-US" sz="2000" dirty="0"/>
                        <a:t>11.4</a:t>
                      </a:r>
                      <a:endParaRPr sz="2000" dirty="0"/>
                    </a:p>
                  </a:txBody>
                  <a:tcPr marL="91450" marR="91450" marT="45725" marB="45725" anchor="ctr"/>
                </a:tc>
                <a:tc>
                  <a:txBody>
                    <a:bodyPr/>
                    <a:lstStyle/>
                    <a:p>
                      <a:pPr marL="0" marR="0" lvl="0" indent="0" algn="ctr" rtl="0">
                        <a:spcBef>
                          <a:spcPts val="0"/>
                        </a:spcBef>
                        <a:spcAft>
                          <a:spcPts val="0"/>
                        </a:spcAft>
                        <a:buNone/>
                      </a:pPr>
                      <a:r>
                        <a:rPr lang="en-US" sz="2000" dirty="0"/>
                        <a:t>19.6</a:t>
                      </a:r>
                      <a:endParaRPr sz="2000" dirty="0"/>
                    </a:p>
                  </a:txBody>
                  <a:tcPr marL="91450" marR="91450" marT="45725" marB="45725" anchor="ctr"/>
                </a:tc>
                <a:tc>
                  <a:txBody>
                    <a:bodyPr/>
                    <a:lstStyle/>
                    <a:p>
                      <a:pPr marL="0" marR="0" lvl="0" indent="0" algn="ctr" rtl="0">
                        <a:spcBef>
                          <a:spcPts val="0"/>
                        </a:spcBef>
                        <a:spcAft>
                          <a:spcPts val="0"/>
                        </a:spcAft>
                        <a:buNone/>
                      </a:pPr>
                      <a:r>
                        <a:rPr lang="en-US" sz="2000" dirty="0"/>
                        <a:t>2.3</a:t>
                      </a:r>
                      <a:endParaRPr sz="2000" dirty="0"/>
                    </a:p>
                  </a:txBody>
                  <a:tcPr marL="91450" marR="91450" marT="45725" marB="45725" anchor="ctr"/>
                </a:tc>
                <a:extLst>
                  <a:ext uri="{0D108BD9-81ED-4DB2-BD59-A6C34878D82A}">
                    <a16:rowId xmlns:a16="http://schemas.microsoft.com/office/drawing/2014/main" val="10001"/>
                  </a:ext>
                </a:extLst>
              </a:tr>
              <a:tr h="885436">
                <a:tc>
                  <a:txBody>
                    <a:bodyPr/>
                    <a:lstStyle/>
                    <a:p>
                      <a:pPr marL="0" marR="0" lvl="0" indent="0" algn="ctr" rtl="0">
                        <a:spcBef>
                          <a:spcPts val="0"/>
                        </a:spcBef>
                        <a:spcAft>
                          <a:spcPts val="0"/>
                        </a:spcAft>
                        <a:buNone/>
                      </a:pPr>
                      <a:r>
                        <a:rPr lang="en-US" sz="2000" u="none" strike="noStrike" cap="none" dirty="0"/>
                        <a:t>FL</a:t>
                      </a:r>
                      <a:endParaRPr sz="2000" dirty="0"/>
                    </a:p>
                  </a:txBody>
                  <a:tcPr marL="91450" marR="91450" marT="45725" marB="45725" anchor="ctr"/>
                </a:tc>
                <a:tc>
                  <a:txBody>
                    <a:bodyPr/>
                    <a:lstStyle/>
                    <a:p>
                      <a:pPr marL="0" marR="0" lvl="0" indent="0" algn="ctr" rtl="0">
                        <a:spcBef>
                          <a:spcPts val="0"/>
                        </a:spcBef>
                        <a:spcAft>
                          <a:spcPts val="0"/>
                        </a:spcAft>
                        <a:buNone/>
                      </a:pPr>
                      <a:r>
                        <a:rPr lang="en-US" sz="2000" dirty="0"/>
                        <a:t>8.6</a:t>
                      </a:r>
                      <a:endParaRPr sz="2000" dirty="0"/>
                    </a:p>
                  </a:txBody>
                  <a:tcPr marL="91450" marR="91450" marT="45725" marB="45725" anchor="ctr"/>
                </a:tc>
                <a:tc>
                  <a:txBody>
                    <a:bodyPr/>
                    <a:lstStyle/>
                    <a:p>
                      <a:pPr marL="0" marR="0" lvl="0" indent="0" algn="ctr" rtl="0">
                        <a:spcBef>
                          <a:spcPts val="0"/>
                        </a:spcBef>
                        <a:spcAft>
                          <a:spcPts val="0"/>
                        </a:spcAft>
                        <a:buNone/>
                      </a:pPr>
                      <a:r>
                        <a:rPr lang="en-US" sz="2000" dirty="0"/>
                        <a:t>26</a:t>
                      </a:r>
                      <a:endParaRPr sz="2000" dirty="0"/>
                    </a:p>
                  </a:txBody>
                  <a:tcPr marL="91450" marR="91450" marT="45725" marB="45725" anchor="ctr"/>
                </a:tc>
                <a:tc>
                  <a:txBody>
                    <a:bodyPr/>
                    <a:lstStyle/>
                    <a:p>
                      <a:pPr marL="0" marR="0" lvl="0" indent="0" algn="ctr" rtl="0">
                        <a:spcBef>
                          <a:spcPts val="0"/>
                        </a:spcBef>
                        <a:spcAft>
                          <a:spcPts val="0"/>
                        </a:spcAft>
                        <a:buNone/>
                      </a:pPr>
                      <a:r>
                        <a:rPr lang="en-US" sz="2000" dirty="0"/>
                        <a:t>14.6</a:t>
                      </a:r>
                      <a:endParaRPr sz="2000" dirty="0"/>
                    </a:p>
                  </a:txBody>
                  <a:tcPr marL="91450" marR="91450" marT="45725" marB="45725" anchor="ctr"/>
                </a:tc>
                <a:extLst>
                  <a:ext uri="{0D108BD9-81ED-4DB2-BD59-A6C34878D82A}">
                    <a16:rowId xmlns:a16="http://schemas.microsoft.com/office/drawing/2014/main" val="10002"/>
                  </a:ext>
                </a:extLst>
              </a:tr>
              <a:tr h="885436">
                <a:tc>
                  <a:txBody>
                    <a:bodyPr/>
                    <a:lstStyle/>
                    <a:p>
                      <a:pPr marL="0" marR="0" lvl="0" indent="0" algn="ctr" rtl="0">
                        <a:spcBef>
                          <a:spcPts val="0"/>
                        </a:spcBef>
                        <a:spcAft>
                          <a:spcPts val="0"/>
                        </a:spcAft>
                        <a:buNone/>
                      </a:pPr>
                      <a:r>
                        <a:rPr lang="en-US" sz="2000" u="none" strike="noStrike" cap="none" dirty="0"/>
                        <a:t>TX</a:t>
                      </a:r>
                      <a:endParaRPr sz="2000" dirty="0"/>
                    </a:p>
                  </a:txBody>
                  <a:tcPr marL="91450" marR="91450" marT="45725" marB="45725" anchor="ctr"/>
                </a:tc>
                <a:tc>
                  <a:txBody>
                    <a:bodyPr/>
                    <a:lstStyle/>
                    <a:p>
                      <a:pPr marL="0" marR="0" lvl="0" indent="0" algn="ctr" rtl="0">
                        <a:spcBef>
                          <a:spcPts val="0"/>
                        </a:spcBef>
                        <a:spcAft>
                          <a:spcPts val="0"/>
                        </a:spcAft>
                        <a:buNone/>
                      </a:pPr>
                      <a:r>
                        <a:rPr lang="en-US" sz="2000" dirty="0"/>
                        <a:t>5.8</a:t>
                      </a:r>
                      <a:endParaRPr sz="2000" dirty="0"/>
                    </a:p>
                  </a:txBody>
                  <a:tcPr marL="91450" marR="91450" marT="45725" marB="45725" anchor="ctr"/>
                </a:tc>
                <a:tc>
                  <a:txBody>
                    <a:bodyPr/>
                    <a:lstStyle/>
                    <a:p>
                      <a:pPr marL="0" marR="0" lvl="0" indent="0" algn="ctr" rtl="0">
                        <a:spcBef>
                          <a:spcPts val="0"/>
                        </a:spcBef>
                        <a:spcAft>
                          <a:spcPts val="0"/>
                        </a:spcAft>
                        <a:buNone/>
                      </a:pPr>
                      <a:r>
                        <a:rPr lang="en-US" sz="2000" dirty="0"/>
                        <a:t>19.5</a:t>
                      </a:r>
                      <a:endParaRPr sz="2000" dirty="0"/>
                    </a:p>
                  </a:txBody>
                  <a:tcPr marL="91450" marR="91450" marT="45725" marB="45725" anchor="ctr"/>
                </a:tc>
                <a:tc>
                  <a:txBody>
                    <a:bodyPr/>
                    <a:lstStyle/>
                    <a:p>
                      <a:pPr marL="0" marR="0" lvl="0" indent="0" algn="ctr" rtl="0">
                        <a:spcBef>
                          <a:spcPts val="0"/>
                        </a:spcBef>
                        <a:spcAft>
                          <a:spcPts val="0"/>
                        </a:spcAft>
                        <a:buNone/>
                      </a:pPr>
                      <a:r>
                        <a:rPr lang="en-US" sz="2000" dirty="0"/>
                        <a:t>9.8</a:t>
                      </a:r>
                      <a:endParaRPr sz="2000" dirty="0"/>
                    </a:p>
                  </a:txBody>
                  <a:tcPr marL="91450" marR="91450" marT="45725" marB="45725" anchor="ctr"/>
                </a:tc>
                <a:extLst>
                  <a:ext uri="{0D108BD9-81ED-4DB2-BD59-A6C34878D82A}">
                    <a16:rowId xmlns:a16="http://schemas.microsoft.com/office/drawing/2014/main" val="10003"/>
                  </a:ext>
                </a:extLst>
              </a:tr>
              <a:tr h="885436">
                <a:tc>
                  <a:txBody>
                    <a:bodyPr/>
                    <a:lstStyle/>
                    <a:p>
                      <a:pPr marL="0" marR="0" lvl="0" indent="0" algn="ctr" rtl="0">
                        <a:spcBef>
                          <a:spcPts val="0"/>
                        </a:spcBef>
                        <a:spcAft>
                          <a:spcPts val="0"/>
                        </a:spcAft>
                        <a:buNone/>
                      </a:pPr>
                      <a:r>
                        <a:rPr lang="en-US" sz="2000" u="none" strike="noStrike" cap="none" dirty="0"/>
                        <a:t>USA</a:t>
                      </a:r>
                      <a:endParaRPr sz="2000" dirty="0"/>
                    </a:p>
                  </a:txBody>
                  <a:tcPr marL="91450" marR="91450" marT="45725" marB="45725" anchor="ctr"/>
                </a:tc>
                <a:tc>
                  <a:txBody>
                    <a:bodyPr/>
                    <a:lstStyle/>
                    <a:p>
                      <a:pPr marL="0" marR="0" lvl="0" indent="0" algn="ctr" rtl="0">
                        <a:spcBef>
                          <a:spcPts val="0"/>
                        </a:spcBef>
                        <a:spcAft>
                          <a:spcPts val="0"/>
                        </a:spcAft>
                        <a:buNone/>
                      </a:pPr>
                      <a:r>
                        <a:rPr lang="en-US" sz="2000" dirty="0"/>
                        <a:t>4.8</a:t>
                      </a:r>
                      <a:endParaRPr sz="2000" dirty="0"/>
                    </a:p>
                  </a:txBody>
                  <a:tcPr marL="91450" marR="91450" marT="45725" marB="45725" anchor="ctr"/>
                </a:tc>
                <a:tc>
                  <a:txBody>
                    <a:bodyPr/>
                    <a:lstStyle/>
                    <a:p>
                      <a:pPr marL="0" marR="0" lvl="0" indent="0" algn="ctr" rtl="0">
                        <a:spcBef>
                          <a:spcPts val="0"/>
                        </a:spcBef>
                        <a:spcAft>
                          <a:spcPts val="0"/>
                        </a:spcAft>
                        <a:buNone/>
                      </a:pPr>
                      <a:r>
                        <a:rPr lang="en-US" sz="2000" dirty="0"/>
                        <a:t>17.7</a:t>
                      </a:r>
                      <a:endParaRPr sz="2000" dirty="0"/>
                    </a:p>
                  </a:txBody>
                  <a:tcPr marL="91450" marR="91450" marT="45725" marB="45725" anchor="ctr"/>
                </a:tc>
                <a:tc>
                  <a:txBody>
                    <a:bodyPr/>
                    <a:lstStyle/>
                    <a:p>
                      <a:pPr marL="0" marR="0" lvl="0" indent="0" algn="ctr" rtl="0">
                        <a:spcBef>
                          <a:spcPts val="0"/>
                        </a:spcBef>
                        <a:spcAft>
                          <a:spcPts val="0"/>
                        </a:spcAft>
                        <a:buNone/>
                      </a:pPr>
                      <a:r>
                        <a:rPr lang="en-US" sz="2000" u="none" strike="noStrike" cap="none" dirty="0"/>
                        <a:t>8.4</a:t>
                      </a:r>
                      <a:endParaRPr sz="2000" dirty="0"/>
                    </a:p>
                  </a:txBody>
                  <a:tcPr marL="91450" marR="91450" marT="45725" marB="45725" anchor="ctr"/>
                </a:tc>
                <a:extLst>
                  <a:ext uri="{0D108BD9-81ED-4DB2-BD59-A6C34878D82A}">
                    <a16:rowId xmlns:a16="http://schemas.microsoft.com/office/drawing/2014/main" val="10004"/>
                  </a:ext>
                </a:extLst>
              </a:tr>
            </a:tbl>
          </a:graphicData>
        </a:graphic>
      </p:graphicFrame>
      <p:sp>
        <p:nvSpPr>
          <p:cNvPr id="3" name="Google Shape;117;p3">
            <a:extLst>
              <a:ext uri="{FF2B5EF4-FFF2-40B4-BE49-F238E27FC236}">
                <a16:creationId xmlns:a16="http://schemas.microsoft.com/office/drawing/2014/main" id="{1289A8E7-D324-E810-0CE4-0923585CA9D3}"/>
              </a:ext>
            </a:extLst>
          </p:cNvPr>
          <p:cNvSpPr txBox="1"/>
          <p:nvPr/>
        </p:nvSpPr>
        <p:spPr>
          <a:xfrm>
            <a:off x="8801100" y="1499381"/>
            <a:ext cx="3314700" cy="5847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dirty="0">
                <a:solidFill>
                  <a:schemeClr val="dk1"/>
                </a:solidFill>
                <a:latin typeface="Twentieth Century"/>
                <a:sym typeface="Twentieth Century"/>
              </a:rPr>
              <a:t>Percent rounded up to nearest tenth</a:t>
            </a:r>
            <a:endParaRPr dirty="0"/>
          </a:p>
          <a:p>
            <a:pPr marL="0" marR="0" lvl="0" indent="0" algn="l" rtl="0">
              <a:spcBef>
                <a:spcPts val="0"/>
              </a:spcBef>
              <a:spcAft>
                <a:spcPts val="0"/>
              </a:spcAft>
              <a:buNone/>
            </a:pPr>
            <a:endParaRPr sz="1800" dirty="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14"/>
          <p:cNvPicPr preferRelativeResize="0"/>
          <p:nvPr/>
        </p:nvPicPr>
        <p:blipFill>
          <a:blip r:embed="rId3">
            <a:alphaModFix/>
          </a:blip>
          <a:stretch>
            <a:fillRect/>
          </a:stretch>
        </p:blipFill>
        <p:spPr>
          <a:xfrm>
            <a:off x="-550625" y="0"/>
            <a:ext cx="12849126" cy="6857999"/>
          </a:xfrm>
          <a:prstGeom prst="rect">
            <a:avLst/>
          </a:prstGeom>
          <a:noFill/>
          <a:ln>
            <a:noFill/>
          </a:ln>
        </p:spPr>
      </p:pic>
      <p:sp>
        <p:nvSpPr>
          <p:cNvPr id="203" name="Google Shape;203;p14"/>
          <p:cNvSpPr txBox="1">
            <a:spLocks noGrp="1"/>
          </p:cNvSpPr>
          <p:nvPr>
            <p:ph type="title"/>
          </p:nvPr>
        </p:nvSpPr>
        <p:spPr>
          <a:xfrm>
            <a:off x="-550625" y="442712"/>
            <a:ext cx="12849126" cy="1499616"/>
          </a:xfrm>
          <a:prstGeom prst="rect">
            <a:avLst/>
          </a:prstGeom>
          <a:noFill/>
          <a:ln>
            <a:noFill/>
          </a:ln>
        </p:spPr>
        <p:txBody>
          <a:bodyPr spcFirstLastPara="1" wrap="square" lIns="91425" tIns="45700" rIns="91425" bIns="45700" anchor="ctr" anchorCtr="0">
            <a:normAutofit/>
          </a:bodyPr>
          <a:lstStyle/>
          <a:p>
            <a:pPr marL="0" lvl="0" indent="0" algn="ctr" rtl="0">
              <a:lnSpc>
                <a:spcPct val="80000"/>
              </a:lnSpc>
              <a:spcBef>
                <a:spcPts val="0"/>
              </a:spcBef>
              <a:spcAft>
                <a:spcPts val="0"/>
              </a:spcAft>
              <a:buClr>
                <a:srgbClr val="0C0C0C"/>
              </a:buClr>
              <a:buSzPts val="5000"/>
              <a:buFont typeface="Twentieth Century"/>
              <a:buNone/>
            </a:pPr>
            <a:r>
              <a:rPr lang="en-US" dirty="0"/>
              <a:t>FLORIDA MEDIAN HOUSE PRICE</a:t>
            </a:r>
            <a:br>
              <a:rPr lang="en-US" dirty="0"/>
            </a:br>
            <a:r>
              <a:rPr lang="en-US" dirty="0"/>
              <a:t>BY METRO (MSA) </a:t>
            </a:r>
            <a:endParaRPr dirty="0"/>
          </a:p>
        </p:txBody>
      </p:sp>
      <p:pic>
        <p:nvPicPr>
          <p:cNvPr id="3" name="Picture 2" descr="A map of the florida&#10;&#10;Description automatically generated">
            <a:extLst>
              <a:ext uri="{FF2B5EF4-FFF2-40B4-BE49-F238E27FC236}">
                <a16:creationId xmlns:a16="http://schemas.microsoft.com/office/drawing/2014/main" id="{2E4BE8E3-C982-7777-6C9E-8321C3D947D2}"/>
              </a:ext>
            </a:extLst>
          </p:cNvPr>
          <p:cNvPicPr>
            <a:picLocks noChangeAspect="1"/>
          </p:cNvPicPr>
          <p:nvPr/>
        </p:nvPicPr>
        <p:blipFill>
          <a:blip r:embed="rId4"/>
          <a:stretch>
            <a:fillRect/>
          </a:stretch>
        </p:blipFill>
        <p:spPr>
          <a:xfrm>
            <a:off x="37820" y="2024544"/>
            <a:ext cx="5735956" cy="3483801"/>
          </a:xfrm>
          <a:prstGeom prst="rect">
            <a:avLst/>
          </a:prstGeom>
        </p:spPr>
      </p:pic>
      <p:pic>
        <p:nvPicPr>
          <p:cNvPr id="5" name="Picture 4" descr="A map of the state of florida&#10;&#10;Description automatically generated">
            <a:extLst>
              <a:ext uri="{FF2B5EF4-FFF2-40B4-BE49-F238E27FC236}">
                <a16:creationId xmlns:a16="http://schemas.microsoft.com/office/drawing/2014/main" id="{6C194CCB-C164-A24F-8FD2-6BFC6CA3DD1C}"/>
              </a:ext>
            </a:extLst>
          </p:cNvPr>
          <p:cNvPicPr>
            <a:picLocks noChangeAspect="1"/>
          </p:cNvPicPr>
          <p:nvPr/>
        </p:nvPicPr>
        <p:blipFill>
          <a:blip r:embed="rId5"/>
          <a:stretch>
            <a:fillRect/>
          </a:stretch>
        </p:blipFill>
        <p:spPr>
          <a:xfrm>
            <a:off x="6096000" y="2024544"/>
            <a:ext cx="5735955" cy="3500094"/>
          </a:xfrm>
          <a:prstGeom prst="rect">
            <a:avLst/>
          </a:prstGeom>
        </p:spPr>
      </p:pic>
      <p:sp>
        <p:nvSpPr>
          <p:cNvPr id="7" name="TextBox 6">
            <a:extLst>
              <a:ext uri="{FF2B5EF4-FFF2-40B4-BE49-F238E27FC236}">
                <a16:creationId xmlns:a16="http://schemas.microsoft.com/office/drawing/2014/main" id="{AED4D784-30C4-DB22-F55C-0AFBBBA5EC85}"/>
              </a:ext>
            </a:extLst>
          </p:cNvPr>
          <p:cNvSpPr txBox="1"/>
          <p:nvPr/>
        </p:nvSpPr>
        <p:spPr>
          <a:xfrm>
            <a:off x="37820" y="1267562"/>
            <a:ext cx="5735956" cy="892552"/>
          </a:xfrm>
          <a:prstGeom prst="rect">
            <a:avLst/>
          </a:prstGeom>
          <a:noFill/>
        </p:spPr>
        <p:txBody>
          <a:bodyPr wrap="square">
            <a:spAutoFit/>
          </a:bodyPr>
          <a:lstStyle/>
          <a:p>
            <a:pPr marL="0" marR="0">
              <a:spcBef>
                <a:spcPts val="0"/>
              </a:spcBef>
              <a:spcAft>
                <a:spcPts val="0"/>
              </a:spcAft>
            </a:pPr>
            <a:r>
              <a:rPr lang="en-US"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lgn="ctr">
              <a:spcBef>
                <a:spcPts val="0"/>
              </a:spcBef>
              <a:spcAft>
                <a:spcPts val="0"/>
              </a:spcAft>
            </a:pPr>
            <a:r>
              <a:rPr lang="en-US" sz="2400" kern="100" dirty="0">
                <a:effectLst/>
                <a:latin typeface="Aptos" panose="020B0004020202020204" pitchFamily="34" charset="0"/>
                <a:ea typeface="Aptos" panose="020B0004020202020204" pitchFamily="34" charset="0"/>
                <a:cs typeface="Times New Roman" panose="02020603050405020304" pitchFamily="18" charset="0"/>
              </a:rPr>
              <a:t>2012</a:t>
            </a:r>
          </a:p>
          <a:p>
            <a:pPr marL="0" marR="0">
              <a:spcBef>
                <a:spcPts val="0"/>
              </a:spcBef>
              <a:spcAft>
                <a:spcPts val="0"/>
              </a:spcAft>
            </a:pPr>
            <a:r>
              <a:rPr lang="en-US" kern="100" dirty="0">
                <a:effectLst/>
                <a:latin typeface="Aptos" panose="020B0004020202020204" pitchFamily="34" charset="0"/>
                <a:ea typeface="Aptos" panose="020B0004020202020204" pitchFamily="34" charset="0"/>
                <a:cs typeface="Times New Roman" panose="02020603050405020304" pitchFamily="18" charset="0"/>
              </a:rPr>
              <a:t> </a:t>
            </a:r>
          </a:p>
        </p:txBody>
      </p:sp>
      <p:sp>
        <p:nvSpPr>
          <p:cNvPr id="8" name="TextBox 7">
            <a:extLst>
              <a:ext uri="{FF2B5EF4-FFF2-40B4-BE49-F238E27FC236}">
                <a16:creationId xmlns:a16="http://schemas.microsoft.com/office/drawing/2014/main" id="{BCDC6E38-F0B6-9DDE-2904-411EE9FB4910}"/>
              </a:ext>
            </a:extLst>
          </p:cNvPr>
          <p:cNvSpPr txBox="1"/>
          <p:nvPr/>
        </p:nvSpPr>
        <p:spPr>
          <a:xfrm>
            <a:off x="6096000" y="1275915"/>
            <a:ext cx="5735956" cy="892552"/>
          </a:xfrm>
          <a:prstGeom prst="rect">
            <a:avLst/>
          </a:prstGeom>
          <a:noFill/>
        </p:spPr>
        <p:txBody>
          <a:bodyPr wrap="square">
            <a:spAutoFit/>
          </a:bodyPr>
          <a:lstStyle/>
          <a:p>
            <a:pPr marL="0" marR="0">
              <a:spcBef>
                <a:spcPts val="0"/>
              </a:spcBef>
              <a:spcAft>
                <a:spcPts val="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lgn="ctr">
              <a:spcBef>
                <a:spcPts val="0"/>
              </a:spcBef>
              <a:spcAft>
                <a:spcPts val="0"/>
              </a:spcAft>
            </a:pPr>
            <a:r>
              <a:rPr lang="en-US" sz="2400" kern="100" dirty="0">
                <a:effectLst/>
                <a:latin typeface="Aptos" panose="020B0004020202020204" pitchFamily="34" charset="0"/>
                <a:ea typeface="Aptos" panose="020B0004020202020204" pitchFamily="34" charset="0"/>
                <a:cs typeface="Times New Roman" panose="02020603050405020304" pitchFamily="18" charset="0"/>
              </a:rPr>
              <a:t>2023</a:t>
            </a:r>
          </a:p>
          <a:p>
            <a:pPr marL="0" marR="0">
              <a:spcBef>
                <a:spcPts val="0"/>
              </a:spcBef>
              <a:spcAft>
                <a:spcPts val="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p>
        </p:txBody>
      </p:sp>
      <p:graphicFrame>
        <p:nvGraphicFramePr>
          <p:cNvPr id="9" name="Google Shape;191;p12">
            <a:extLst>
              <a:ext uri="{FF2B5EF4-FFF2-40B4-BE49-F238E27FC236}">
                <a16:creationId xmlns:a16="http://schemas.microsoft.com/office/drawing/2014/main" id="{FDC41396-2FFB-9E2C-6D53-EF31582DC7CE}"/>
              </a:ext>
            </a:extLst>
          </p:cNvPr>
          <p:cNvGraphicFramePr/>
          <p:nvPr>
            <p:extLst>
              <p:ext uri="{D42A27DB-BD31-4B8C-83A1-F6EECF244321}">
                <p14:modId xmlns:p14="http://schemas.microsoft.com/office/powerpoint/2010/main" val="292562086"/>
              </p:ext>
            </p:extLst>
          </p:nvPr>
        </p:nvGraphicFramePr>
        <p:xfrm>
          <a:off x="37820" y="5634517"/>
          <a:ext cx="11794136" cy="1097310"/>
        </p:xfrm>
        <a:graphic>
          <a:graphicData uri="http://schemas.openxmlformats.org/drawingml/2006/table">
            <a:tbl>
              <a:tblPr firstRow="1" bandRow="1">
                <a:effectLst/>
                <a:tableStyleId>{2D5ABB26-0587-4C30-8999-92F81FD0307C}</a:tableStyleId>
              </a:tblPr>
              <a:tblGrid>
                <a:gridCol w="2948534">
                  <a:extLst>
                    <a:ext uri="{9D8B030D-6E8A-4147-A177-3AD203B41FA5}">
                      <a16:colId xmlns:a16="http://schemas.microsoft.com/office/drawing/2014/main" val="20000"/>
                    </a:ext>
                  </a:extLst>
                </a:gridCol>
                <a:gridCol w="2948534">
                  <a:extLst>
                    <a:ext uri="{9D8B030D-6E8A-4147-A177-3AD203B41FA5}">
                      <a16:colId xmlns:a16="http://schemas.microsoft.com/office/drawing/2014/main" val="1119623752"/>
                    </a:ext>
                  </a:extLst>
                </a:gridCol>
                <a:gridCol w="2948534">
                  <a:extLst>
                    <a:ext uri="{9D8B030D-6E8A-4147-A177-3AD203B41FA5}">
                      <a16:colId xmlns:a16="http://schemas.microsoft.com/office/drawing/2014/main" val="733469812"/>
                    </a:ext>
                  </a:extLst>
                </a:gridCol>
                <a:gridCol w="2948534">
                  <a:extLst>
                    <a:ext uri="{9D8B030D-6E8A-4147-A177-3AD203B41FA5}">
                      <a16:colId xmlns:a16="http://schemas.microsoft.com/office/drawing/2014/main" val="20001"/>
                    </a:ext>
                  </a:extLst>
                </a:gridCol>
              </a:tblGrid>
              <a:tr h="282189">
                <a:tc>
                  <a:txBody>
                    <a:bodyPr/>
                    <a:lstStyle/>
                    <a:p>
                      <a:pPr marL="0" marR="0" lvl="0" indent="0" algn="ctr" rtl="0">
                        <a:spcBef>
                          <a:spcPts val="0"/>
                        </a:spcBef>
                        <a:spcAft>
                          <a:spcPts val="0"/>
                        </a:spcAft>
                        <a:buNone/>
                      </a:pPr>
                      <a:r>
                        <a:rPr lang="en-US" sz="1800" u="none" strike="noStrike" cap="none" dirty="0"/>
                        <a:t>Naples</a:t>
                      </a:r>
                      <a:endParaRPr sz="1800" dirty="0"/>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rtl="0">
                        <a:spcBef>
                          <a:spcPts val="0"/>
                        </a:spcBef>
                        <a:spcAft>
                          <a:spcPts val="0"/>
                        </a:spcAft>
                        <a:buNone/>
                      </a:pPr>
                      <a:r>
                        <a:rPr lang="en-US" sz="1800" dirty="0"/>
                        <a:t>2012 - $261,000</a:t>
                      </a:r>
                      <a:endParaRPr sz="1800" dirty="0"/>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rtl="0">
                        <a:spcBef>
                          <a:spcPts val="0"/>
                        </a:spcBef>
                        <a:spcAft>
                          <a:spcPts val="0"/>
                        </a:spcAft>
                        <a:buNone/>
                      </a:pPr>
                      <a:r>
                        <a:rPr lang="en-US" sz="1800" dirty="0"/>
                        <a:t>2021 - $615,000</a:t>
                      </a:r>
                      <a:endParaRPr sz="1800" dirty="0"/>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rtl="0">
                        <a:spcBef>
                          <a:spcPts val="0"/>
                        </a:spcBef>
                        <a:spcAft>
                          <a:spcPts val="0"/>
                        </a:spcAft>
                        <a:buNone/>
                      </a:pPr>
                      <a:r>
                        <a:rPr lang="en-US" sz="1800" dirty="0"/>
                        <a:t>2023 - $727,500</a:t>
                      </a:r>
                      <a:endParaRPr sz="1800" dirty="0"/>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2"/>
                  </a:ext>
                </a:extLst>
              </a:tr>
              <a:tr h="282189">
                <a:tc>
                  <a:txBody>
                    <a:bodyPr/>
                    <a:lstStyle/>
                    <a:p>
                      <a:pPr marL="0" marR="0" lvl="0" indent="0" algn="ctr" rtl="0">
                        <a:spcBef>
                          <a:spcPts val="0"/>
                        </a:spcBef>
                        <a:spcAft>
                          <a:spcPts val="0"/>
                        </a:spcAft>
                        <a:buNone/>
                      </a:pPr>
                      <a:r>
                        <a:rPr lang="en-US" sz="1800" u="none" strike="noStrike" cap="none" dirty="0"/>
                        <a:t>Miami</a:t>
                      </a:r>
                      <a:endParaRPr sz="1800" dirty="0"/>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ctr" rtl="0">
                        <a:spcBef>
                          <a:spcPts val="0"/>
                        </a:spcBef>
                        <a:spcAft>
                          <a:spcPts val="0"/>
                        </a:spcAft>
                        <a:buNone/>
                      </a:pPr>
                      <a:r>
                        <a:rPr lang="en-US" sz="1800" dirty="0"/>
                        <a:t>2012 - $180,250</a:t>
                      </a:r>
                      <a:endParaRPr sz="1800" dirty="0"/>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ctr" rtl="0">
                        <a:spcBef>
                          <a:spcPts val="0"/>
                        </a:spcBef>
                        <a:spcAft>
                          <a:spcPts val="0"/>
                        </a:spcAft>
                        <a:buNone/>
                      </a:pPr>
                      <a:r>
                        <a:rPr lang="en-US" sz="1800" dirty="0"/>
                        <a:t>2021 - $435,000</a:t>
                      </a:r>
                      <a:endParaRPr sz="1800" dirty="0"/>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ctr" rtl="0">
                        <a:spcBef>
                          <a:spcPts val="0"/>
                        </a:spcBef>
                        <a:spcAft>
                          <a:spcPts val="0"/>
                        </a:spcAft>
                        <a:buNone/>
                      </a:pPr>
                      <a:r>
                        <a:rPr lang="en-US" sz="1800" dirty="0"/>
                        <a:t>2023 - $530,000</a:t>
                      </a:r>
                      <a:endParaRPr sz="1800" dirty="0"/>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3"/>
                  </a:ext>
                </a:extLst>
              </a:tr>
              <a:tr h="282189">
                <a:tc>
                  <a:txBody>
                    <a:bodyPr/>
                    <a:lstStyle/>
                    <a:p>
                      <a:pPr marL="0" marR="0" lvl="0" indent="0" algn="ctr" rtl="0">
                        <a:spcBef>
                          <a:spcPts val="0"/>
                        </a:spcBef>
                        <a:spcAft>
                          <a:spcPts val="0"/>
                        </a:spcAft>
                        <a:buNone/>
                      </a:pPr>
                      <a:r>
                        <a:rPr lang="en-US" sz="1800" u="none" strike="noStrike" cap="none" dirty="0"/>
                        <a:t>Orlando</a:t>
                      </a:r>
                      <a:endParaRPr sz="1800" dirty="0"/>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rtl="0">
                        <a:spcBef>
                          <a:spcPts val="0"/>
                        </a:spcBef>
                        <a:spcAft>
                          <a:spcPts val="0"/>
                        </a:spcAft>
                        <a:buNone/>
                      </a:pPr>
                      <a:r>
                        <a:rPr lang="en-US" sz="1800" dirty="0"/>
                        <a:t>2012 - $142,000</a:t>
                      </a:r>
                      <a:endParaRPr sz="1800" dirty="0"/>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rtl="0">
                        <a:spcBef>
                          <a:spcPts val="0"/>
                        </a:spcBef>
                        <a:spcAft>
                          <a:spcPts val="0"/>
                        </a:spcAft>
                        <a:buNone/>
                      </a:pPr>
                      <a:r>
                        <a:rPr lang="en-US" sz="1800" dirty="0"/>
                        <a:t>2021 - $360,000</a:t>
                      </a:r>
                      <a:endParaRPr sz="1800" dirty="0"/>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rtl="0">
                        <a:spcBef>
                          <a:spcPts val="0"/>
                        </a:spcBef>
                        <a:spcAft>
                          <a:spcPts val="0"/>
                        </a:spcAft>
                        <a:buNone/>
                      </a:pPr>
                      <a:r>
                        <a:rPr lang="en-US" sz="1800" u="none" strike="noStrike" cap="none" dirty="0"/>
                        <a:t>2024 - $399,900</a:t>
                      </a:r>
                      <a:endParaRPr sz="1800" dirty="0"/>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873843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CORRELATIONS</a:t>
            </a:r>
            <a:endParaRPr/>
          </a:p>
        </p:txBody>
      </p:sp>
      <p:pic>
        <p:nvPicPr>
          <p:cNvPr id="212" name="Google Shape;212;p15" descr="Matrix binary | Blue background wallpapers, Code wallpaper, Technology wallpaper"/>
          <p:cNvPicPr preferRelativeResize="0"/>
          <p:nvPr/>
        </p:nvPicPr>
        <p:blipFill rotWithShape="1">
          <a:blip r:embed="rId3">
            <a:alphaModFix/>
          </a:blip>
          <a:srcRect b="33512"/>
          <a:stretch/>
        </p:blipFill>
        <p:spPr>
          <a:xfrm>
            <a:off x="11575" y="2285218"/>
            <a:ext cx="12192000" cy="458435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17" name="Google Shape;217;p16"/>
          <p:cNvPicPr preferRelativeResize="0"/>
          <p:nvPr/>
        </p:nvPicPr>
        <p:blipFill>
          <a:blip r:embed="rId3">
            <a:alphaModFix/>
          </a:blip>
          <a:stretch>
            <a:fillRect/>
          </a:stretch>
        </p:blipFill>
        <p:spPr>
          <a:xfrm>
            <a:off x="-1026000" y="0"/>
            <a:ext cx="13796999" cy="6858000"/>
          </a:xfrm>
          <a:prstGeom prst="rect">
            <a:avLst/>
          </a:prstGeom>
          <a:noFill/>
          <a:ln>
            <a:noFill/>
          </a:ln>
        </p:spPr>
      </p:pic>
      <p:sp>
        <p:nvSpPr>
          <p:cNvPr id="218" name="Google Shape;218;p1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CORRELATIONS | TEXAS &amp; FLORIDA</a:t>
            </a:r>
            <a:endParaRPr/>
          </a:p>
        </p:txBody>
      </p:sp>
      <p:pic>
        <p:nvPicPr>
          <p:cNvPr id="219" name="Google Shape;219;p16"/>
          <p:cNvPicPr preferRelativeResize="0"/>
          <p:nvPr/>
        </p:nvPicPr>
        <p:blipFill rotWithShape="1">
          <a:blip r:embed="rId4">
            <a:alphaModFix/>
          </a:blip>
          <a:srcRect b="1639"/>
          <a:stretch/>
        </p:blipFill>
        <p:spPr>
          <a:xfrm>
            <a:off x="344774" y="1920622"/>
            <a:ext cx="5487553" cy="4619963"/>
          </a:xfrm>
          <a:prstGeom prst="rect">
            <a:avLst/>
          </a:prstGeom>
          <a:noFill/>
          <a:ln>
            <a:noFill/>
          </a:ln>
        </p:spPr>
      </p:pic>
      <p:pic>
        <p:nvPicPr>
          <p:cNvPr id="220" name="Google Shape;220;p16"/>
          <p:cNvPicPr preferRelativeResize="0"/>
          <p:nvPr/>
        </p:nvPicPr>
        <p:blipFill rotWithShape="1">
          <a:blip r:embed="rId5">
            <a:alphaModFix/>
          </a:blip>
          <a:srcRect/>
          <a:stretch/>
        </p:blipFill>
        <p:spPr>
          <a:xfrm>
            <a:off x="6316634" y="1921954"/>
            <a:ext cx="5761220" cy="4618631"/>
          </a:xfrm>
          <a:prstGeom prst="rect">
            <a:avLst/>
          </a:prstGeom>
          <a:noFill/>
          <a:ln>
            <a:noFill/>
          </a:ln>
        </p:spPr>
      </p:pic>
      <p:sp>
        <p:nvSpPr>
          <p:cNvPr id="221" name="Google Shape;221;p16"/>
          <p:cNvSpPr/>
          <p:nvPr/>
        </p:nvSpPr>
        <p:spPr>
          <a:xfrm>
            <a:off x="6207020" y="1999535"/>
            <a:ext cx="1120291" cy="30883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p2"/>
          <p:cNvPicPr preferRelativeResize="0"/>
          <p:nvPr/>
        </p:nvPicPr>
        <p:blipFill>
          <a:blip r:embed="rId3">
            <a:alphaModFix/>
          </a:blip>
          <a:stretch>
            <a:fillRect/>
          </a:stretch>
        </p:blipFill>
        <p:spPr>
          <a:xfrm>
            <a:off x="0" y="0"/>
            <a:ext cx="12191999" cy="7155825"/>
          </a:xfrm>
          <a:prstGeom prst="rect">
            <a:avLst/>
          </a:prstGeom>
          <a:noFill/>
          <a:ln>
            <a:noFill/>
          </a:ln>
        </p:spPr>
      </p:pic>
      <p:sp>
        <p:nvSpPr>
          <p:cNvPr id="101" name="Google Shape;101;p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dirty="0"/>
              <a:t>INTRODUCTION</a:t>
            </a:r>
            <a:endParaRPr dirty="0"/>
          </a:p>
        </p:txBody>
      </p:sp>
      <p:sp>
        <p:nvSpPr>
          <p:cNvPr id="102" name="Google Shape;102;p2"/>
          <p:cNvSpPr txBox="1"/>
          <p:nvPr/>
        </p:nvSpPr>
        <p:spPr>
          <a:xfrm>
            <a:off x="1024128" y="2084831"/>
            <a:ext cx="10143744" cy="4427179"/>
          </a:xfrm>
          <a:prstGeom prst="rect">
            <a:avLst/>
          </a:prstGeom>
          <a:noFill/>
          <a:ln>
            <a:noFill/>
          </a:ln>
        </p:spPr>
        <p:txBody>
          <a:bodyPr spcFirstLastPara="1" wrap="square" lIns="91425" tIns="45700" rIns="91425" bIns="45700" anchor="t" anchorCtr="0">
            <a:noAutofit/>
          </a:bodyPr>
          <a:lstStyle/>
          <a:p>
            <a:pPr marR="0" lvl="0" algn="l" rtl="0">
              <a:lnSpc>
                <a:spcPct val="115000"/>
              </a:lnSpc>
              <a:spcBef>
                <a:spcPts val="0"/>
              </a:spcBef>
              <a:spcAft>
                <a:spcPts val="0"/>
              </a:spcAft>
              <a:buClr>
                <a:schemeClr val="accent1"/>
              </a:buClr>
              <a:buSzPts val="2500"/>
            </a:pPr>
            <a:r>
              <a:rPr lang="en-US" sz="2500" b="1" i="0" u="none" strike="noStrike" cap="none" dirty="0">
                <a:solidFill>
                  <a:schemeClr val="dk1"/>
                </a:solidFill>
                <a:latin typeface="Twentieth Century"/>
                <a:ea typeface="Twentieth Century"/>
                <a:cs typeface="Twentieth Century"/>
                <a:sym typeface="Twentieth Century"/>
              </a:rPr>
              <a:t>Hypothesis:</a:t>
            </a:r>
            <a:r>
              <a:rPr lang="en-US" sz="2500" b="0" i="0" u="none" strike="noStrike" cap="none" dirty="0">
                <a:solidFill>
                  <a:schemeClr val="dk1"/>
                </a:solidFill>
                <a:latin typeface="Twentieth Century"/>
                <a:ea typeface="Twentieth Century"/>
                <a:cs typeface="Twentieth Century"/>
                <a:sym typeface="Twentieth Century"/>
              </a:rPr>
              <a:t> </a:t>
            </a:r>
            <a:r>
              <a:rPr lang="en-US" sz="2500" dirty="0">
                <a:solidFill>
                  <a:schemeClr val="dk1"/>
                </a:solidFill>
                <a:latin typeface="Twentieth Century"/>
                <a:ea typeface="Twentieth Century"/>
                <a:cs typeface="Twentieth Century"/>
                <a:sym typeface="Twentieth Century"/>
              </a:rPr>
              <a:t>If migration and inflation in certain states has significantly increased, then home values within those states will also have significantly increased.</a:t>
            </a:r>
            <a:endParaRPr sz="2500" dirty="0"/>
          </a:p>
          <a:p>
            <a:pPr marL="0" marR="0" lvl="0" indent="0" algn="l" rtl="0">
              <a:lnSpc>
                <a:spcPct val="115000"/>
              </a:lnSpc>
              <a:spcBef>
                <a:spcPts val="1400"/>
              </a:spcBef>
              <a:spcAft>
                <a:spcPts val="0"/>
              </a:spcAft>
              <a:buNone/>
            </a:pPr>
            <a:r>
              <a:rPr lang="en-US" sz="2200" b="1" i="0" u="none" strike="noStrike" cap="none" dirty="0">
                <a:solidFill>
                  <a:schemeClr val="dk1"/>
                </a:solidFill>
                <a:latin typeface="Twentieth Century"/>
                <a:ea typeface="Twentieth Century"/>
                <a:cs typeface="Twentieth Century"/>
                <a:sym typeface="Twentieth Century"/>
              </a:rPr>
              <a:t>Core Questions:</a:t>
            </a:r>
            <a:r>
              <a:rPr lang="en-US" sz="2200" b="0" i="0" u="none" strike="noStrike" cap="none" dirty="0">
                <a:solidFill>
                  <a:schemeClr val="dk1"/>
                </a:solidFill>
                <a:latin typeface="Twentieth Century"/>
                <a:ea typeface="Twentieth Century"/>
                <a:cs typeface="Twentieth Century"/>
                <a:sym typeface="Twentieth Century"/>
              </a:rPr>
              <a:t> </a:t>
            </a:r>
            <a:r>
              <a:rPr lang="en-US" sz="2200" dirty="0">
                <a:solidFill>
                  <a:schemeClr val="dk1"/>
                </a:solidFill>
                <a:latin typeface="Twentieth Century"/>
                <a:ea typeface="Twentieth Century"/>
                <a:cs typeface="Twentieth Century"/>
                <a:sym typeface="Twentieth Century"/>
              </a:rPr>
              <a:t>What is the impact of migration and inflation on housing prices? Are these factors correlated? Are certain states more impacted than others? What are the common trends between these three factors over the last 10 years?</a:t>
            </a:r>
            <a:endParaRPr dirty="0"/>
          </a:p>
          <a:p>
            <a:pPr marL="0" marR="0" lvl="0" indent="0" algn="l" rtl="0">
              <a:lnSpc>
                <a:spcPct val="115000"/>
              </a:lnSpc>
              <a:spcBef>
                <a:spcPts val="1400"/>
              </a:spcBef>
              <a:spcAft>
                <a:spcPts val="0"/>
              </a:spcAft>
              <a:buNone/>
            </a:pPr>
            <a:r>
              <a:rPr lang="en-US" sz="2200" b="1" i="0" u="none" strike="noStrike" cap="none" dirty="0">
                <a:solidFill>
                  <a:schemeClr val="dk1"/>
                </a:solidFill>
                <a:latin typeface="Twentieth Century"/>
                <a:ea typeface="Twentieth Century"/>
                <a:cs typeface="Twentieth Century"/>
                <a:sym typeface="Twentieth Century"/>
              </a:rPr>
              <a:t>Motivations:</a:t>
            </a:r>
            <a:r>
              <a:rPr lang="en-US" sz="2200" b="0" i="0" u="none" strike="noStrike" cap="none" dirty="0">
                <a:solidFill>
                  <a:schemeClr val="dk1"/>
                </a:solidFill>
                <a:latin typeface="Twentieth Century"/>
                <a:ea typeface="Twentieth Century"/>
                <a:cs typeface="Twentieth Century"/>
                <a:sym typeface="Twentieth Century"/>
              </a:rPr>
              <a:t> </a:t>
            </a:r>
            <a:r>
              <a:rPr lang="en-US" sz="2200" dirty="0">
                <a:solidFill>
                  <a:schemeClr val="dk1"/>
                </a:solidFill>
                <a:latin typeface="Twentieth Century"/>
                <a:ea typeface="Twentieth Century"/>
                <a:cs typeface="Twentieth Century"/>
                <a:sym typeface="Twentieth Century"/>
              </a:rPr>
              <a:t>The last five years have been an economic roller coaster. Understanding the trends in inflation, migration, and housing prices and their interrelatedness could serve to aid in making effective financial decisions and bolster preparedness for what is to come. </a:t>
            </a:r>
            <a:endParaRPr dirty="0"/>
          </a:p>
          <a:p>
            <a:pPr marL="91440" marR="0" lvl="0" indent="0" algn="l" rtl="0">
              <a:lnSpc>
                <a:spcPct val="90000"/>
              </a:lnSpc>
              <a:spcBef>
                <a:spcPts val="1400"/>
              </a:spcBef>
              <a:spcAft>
                <a:spcPts val="0"/>
              </a:spcAft>
              <a:buClr>
                <a:schemeClr val="accent1"/>
              </a:buClr>
              <a:buSzPts val="2200"/>
              <a:buFont typeface="Twentieth Century"/>
              <a:buNone/>
            </a:pPr>
            <a:endParaRPr sz="2200" b="0" i="0" u="none" strike="noStrike" cap="none" dirty="0">
              <a:solidFill>
                <a:schemeClr val="dk1"/>
              </a:solidFill>
              <a:latin typeface="Twentieth Century"/>
              <a:ea typeface="Twentieth Century"/>
              <a:cs typeface="Twentieth Century"/>
              <a:sym typeface="Twentieth Century"/>
            </a:endParaRPr>
          </a:p>
          <a:p>
            <a:pPr marL="91440" marR="0" lvl="0" indent="-139700" algn="l" rtl="0">
              <a:lnSpc>
                <a:spcPct val="90000"/>
              </a:lnSpc>
              <a:spcBef>
                <a:spcPts val="1400"/>
              </a:spcBef>
              <a:spcAft>
                <a:spcPts val="0"/>
              </a:spcAft>
              <a:buClr>
                <a:schemeClr val="accent1"/>
              </a:buClr>
              <a:buSzPts val="2200"/>
              <a:buFont typeface="Twentieth Century"/>
              <a:buChar char=" "/>
            </a:pPr>
            <a:endParaRPr dirty="0"/>
          </a:p>
          <a:p>
            <a:pPr marL="91440" marR="0" lvl="0" indent="0" algn="l" rtl="0">
              <a:lnSpc>
                <a:spcPct val="90000"/>
              </a:lnSpc>
              <a:spcBef>
                <a:spcPts val="1400"/>
              </a:spcBef>
              <a:spcAft>
                <a:spcPts val="0"/>
              </a:spcAft>
              <a:buClr>
                <a:schemeClr val="accent1"/>
              </a:buClr>
              <a:buSzPts val="2200"/>
              <a:buFont typeface="Twentieth Century"/>
              <a:buNone/>
            </a:pPr>
            <a:endParaRPr sz="2200" b="0" i="0" u="none" strike="noStrike" cap="none" dirty="0">
              <a:solidFill>
                <a:schemeClr val="dk1"/>
              </a:solidFill>
              <a:latin typeface="Twentieth Century"/>
              <a:ea typeface="Twentieth Century"/>
              <a:cs typeface="Twentieth Century"/>
              <a:sym typeface="Twentieth Century"/>
            </a:endParaRPr>
          </a:p>
          <a:p>
            <a:pPr marL="91440" marR="0" lvl="0" indent="0" algn="l" rtl="0">
              <a:lnSpc>
                <a:spcPct val="90000"/>
              </a:lnSpc>
              <a:spcBef>
                <a:spcPts val="1400"/>
              </a:spcBef>
              <a:spcAft>
                <a:spcPts val="0"/>
              </a:spcAft>
              <a:buClr>
                <a:schemeClr val="accent1"/>
              </a:buClr>
              <a:buSzPts val="2200"/>
              <a:buFont typeface="Twentieth Century"/>
              <a:buNone/>
            </a:pPr>
            <a:endParaRPr sz="2200" b="0" i="0" u="none" strike="noStrike" cap="none" dirty="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6" name="Google Shape;226;p17"/>
          <p:cNvPicPr preferRelativeResize="0"/>
          <p:nvPr/>
        </p:nvPicPr>
        <p:blipFill>
          <a:blip r:embed="rId3">
            <a:alphaModFix/>
          </a:blip>
          <a:stretch>
            <a:fillRect/>
          </a:stretch>
        </p:blipFill>
        <p:spPr>
          <a:xfrm>
            <a:off x="-121500" y="-324000"/>
            <a:ext cx="12892500" cy="7182000"/>
          </a:xfrm>
          <a:prstGeom prst="rect">
            <a:avLst/>
          </a:prstGeom>
          <a:noFill/>
          <a:ln>
            <a:noFill/>
          </a:ln>
        </p:spPr>
      </p:pic>
      <p:pic>
        <p:nvPicPr>
          <p:cNvPr id="227" name="Google Shape;227;p17"/>
          <p:cNvPicPr preferRelativeResize="0"/>
          <p:nvPr/>
        </p:nvPicPr>
        <p:blipFill rotWithShape="1">
          <a:blip r:embed="rId4">
            <a:alphaModFix/>
          </a:blip>
          <a:srcRect/>
          <a:stretch/>
        </p:blipFill>
        <p:spPr>
          <a:xfrm>
            <a:off x="4129873" y="137086"/>
            <a:ext cx="7951596" cy="6583828"/>
          </a:xfrm>
          <a:prstGeom prst="rect">
            <a:avLst/>
          </a:prstGeom>
          <a:noFill/>
          <a:ln>
            <a:noFill/>
          </a:ln>
        </p:spPr>
      </p:pic>
      <p:sp>
        <p:nvSpPr>
          <p:cNvPr id="228" name="Google Shape;228;p17"/>
          <p:cNvSpPr txBox="1">
            <a:spLocks noGrp="1"/>
          </p:cNvSpPr>
          <p:nvPr>
            <p:ph type="title"/>
          </p:nvPr>
        </p:nvSpPr>
        <p:spPr>
          <a:xfrm>
            <a:off x="119627" y="2679150"/>
            <a:ext cx="4415100" cy="14997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sz="4800"/>
              <a:t>CORRELATIONS</a:t>
            </a:r>
            <a:br>
              <a:rPr lang="en-US" sz="4800"/>
            </a:br>
            <a:r>
              <a:rPr lang="en-US" sz="4800"/>
              <a:t>CALIFORNIA</a:t>
            </a:r>
            <a:endParaRPr sz="48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18"/>
          <p:cNvPicPr preferRelativeResize="0"/>
          <p:nvPr/>
        </p:nvPicPr>
        <p:blipFill>
          <a:blip r:embed="rId3">
            <a:alphaModFix/>
          </a:blip>
          <a:stretch>
            <a:fillRect/>
          </a:stretch>
        </p:blipFill>
        <p:spPr>
          <a:xfrm>
            <a:off x="-121500" y="-94500"/>
            <a:ext cx="12892500" cy="6952500"/>
          </a:xfrm>
          <a:prstGeom prst="rect">
            <a:avLst/>
          </a:prstGeom>
          <a:noFill/>
          <a:ln>
            <a:noFill/>
          </a:ln>
        </p:spPr>
      </p:pic>
      <p:pic>
        <p:nvPicPr>
          <p:cNvPr id="234" name="Google Shape;234;p18"/>
          <p:cNvPicPr preferRelativeResize="0"/>
          <p:nvPr/>
        </p:nvPicPr>
        <p:blipFill rotWithShape="1">
          <a:blip r:embed="rId4">
            <a:alphaModFix/>
          </a:blip>
          <a:srcRect/>
          <a:stretch/>
        </p:blipFill>
        <p:spPr>
          <a:xfrm>
            <a:off x="4060450" y="270713"/>
            <a:ext cx="7468551" cy="6316576"/>
          </a:xfrm>
          <a:prstGeom prst="rect">
            <a:avLst/>
          </a:prstGeom>
          <a:noFill/>
          <a:ln>
            <a:noFill/>
          </a:ln>
        </p:spPr>
      </p:pic>
      <p:sp>
        <p:nvSpPr>
          <p:cNvPr id="235" name="Google Shape;235;p18"/>
          <p:cNvSpPr txBox="1">
            <a:spLocks noGrp="1"/>
          </p:cNvSpPr>
          <p:nvPr>
            <p:ph type="title"/>
          </p:nvPr>
        </p:nvSpPr>
        <p:spPr>
          <a:xfrm>
            <a:off x="0" y="2839725"/>
            <a:ext cx="4065300" cy="14997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80000"/>
              </a:lnSpc>
              <a:spcBef>
                <a:spcPts val="0"/>
              </a:spcBef>
              <a:spcAft>
                <a:spcPts val="0"/>
              </a:spcAft>
              <a:buClr>
                <a:srgbClr val="0C0C0C"/>
              </a:buClr>
              <a:buSzPts val="5000"/>
              <a:buFont typeface="Twentieth Century"/>
              <a:buNone/>
            </a:pPr>
            <a:r>
              <a:rPr lang="en-US" sz="4800" dirty="0"/>
              <a:t>CORRELATIONS</a:t>
            </a:r>
            <a:br>
              <a:rPr lang="en-US" sz="4800" dirty="0"/>
            </a:br>
            <a:r>
              <a:rPr lang="en-US" sz="4800" dirty="0"/>
              <a:t>CA, FL, TX, &amp; US</a:t>
            </a:r>
            <a:endParaRPr sz="48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1" name="Google Shape;261;p21"/>
          <p:cNvPicPr preferRelativeResize="0"/>
          <p:nvPr/>
        </p:nvPicPr>
        <p:blipFill>
          <a:blip r:embed="rId3">
            <a:alphaModFix/>
          </a:blip>
          <a:stretch>
            <a:fillRect/>
          </a:stretch>
        </p:blipFill>
        <p:spPr>
          <a:xfrm>
            <a:off x="-537125" y="0"/>
            <a:ext cx="13308125" cy="6858000"/>
          </a:xfrm>
          <a:prstGeom prst="rect">
            <a:avLst/>
          </a:prstGeom>
          <a:noFill/>
          <a:ln>
            <a:noFill/>
          </a:ln>
        </p:spPr>
      </p:pic>
      <p:sp>
        <p:nvSpPr>
          <p:cNvPr id="262" name="Google Shape;262;p21"/>
          <p:cNvSpPr txBox="1">
            <a:spLocks noGrp="1"/>
          </p:cNvSpPr>
          <p:nvPr>
            <p:ph type="title"/>
          </p:nvPr>
        </p:nvSpPr>
        <p:spPr>
          <a:xfrm>
            <a:off x="390492" y="585216"/>
            <a:ext cx="1136549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dirty="0"/>
              <a:t>CASE STUDY: CAPE CORAL, FL</a:t>
            </a:r>
            <a:endParaRPr dirty="0"/>
          </a:p>
        </p:txBody>
      </p:sp>
      <p:pic>
        <p:nvPicPr>
          <p:cNvPr id="263" name="Google Shape;263;p21"/>
          <p:cNvPicPr preferRelativeResize="0"/>
          <p:nvPr/>
        </p:nvPicPr>
        <p:blipFill rotWithShape="1">
          <a:blip r:embed="rId4">
            <a:alphaModFix/>
          </a:blip>
          <a:srcRect t="4747"/>
          <a:stretch/>
        </p:blipFill>
        <p:spPr>
          <a:xfrm>
            <a:off x="390492" y="2245683"/>
            <a:ext cx="5754489" cy="3855067"/>
          </a:xfrm>
          <a:prstGeom prst="rect">
            <a:avLst/>
          </a:prstGeom>
          <a:noFill/>
          <a:ln w="9525" cap="flat" cmpd="sng">
            <a:solidFill>
              <a:schemeClr val="accent6"/>
            </a:solidFill>
            <a:prstDash val="solid"/>
            <a:round/>
            <a:headEnd type="none" w="sm" len="sm"/>
            <a:tailEnd type="none" w="sm" len="sm"/>
          </a:ln>
          <a:effectLst>
            <a:outerShdw blurRad="195864" dist="50800" dir="5400000" algn="ctr" rotWithShape="0">
              <a:srgbClr val="000000">
                <a:alpha val="95686"/>
              </a:srgbClr>
            </a:outerShdw>
          </a:effectLst>
        </p:spPr>
      </p:pic>
      <p:pic>
        <p:nvPicPr>
          <p:cNvPr id="264" name="Google Shape;264;p21"/>
          <p:cNvPicPr preferRelativeResize="0"/>
          <p:nvPr/>
        </p:nvPicPr>
        <p:blipFill rotWithShape="1">
          <a:blip r:embed="rId5">
            <a:alphaModFix/>
          </a:blip>
          <a:srcRect b="549"/>
          <a:stretch/>
        </p:blipFill>
        <p:spPr>
          <a:xfrm>
            <a:off x="6522924" y="2245194"/>
            <a:ext cx="5233060" cy="3855068"/>
          </a:xfrm>
          <a:prstGeom prst="rect">
            <a:avLst/>
          </a:prstGeom>
          <a:noFill/>
          <a:ln w="9525" cap="flat" cmpd="sng">
            <a:solidFill>
              <a:schemeClr val="accent6"/>
            </a:solidFill>
            <a:prstDash val="solid"/>
            <a:round/>
            <a:headEnd type="none" w="sm" len="sm"/>
            <a:tailEnd type="none" w="sm" len="sm"/>
          </a:ln>
          <a:effectLst>
            <a:outerShdw blurRad="190500" dist="50800" dir="5400000" algn="ctr" rotWithShape="0">
              <a:srgbClr val="000000">
                <a:alpha val="95686"/>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p22"/>
          <p:cNvPicPr preferRelativeResize="0"/>
          <p:nvPr/>
        </p:nvPicPr>
        <p:blipFill>
          <a:blip r:embed="rId3">
            <a:alphaModFix/>
          </a:blip>
          <a:stretch>
            <a:fillRect/>
          </a:stretch>
        </p:blipFill>
        <p:spPr>
          <a:xfrm>
            <a:off x="-537125" y="0"/>
            <a:ext cx="13308125" cy="6858000"/>
          </a:xfrm>
          <a:prstGeom prst="rect">
            <a:avLst/>
          </a:prstGeom>
          <a:noFill/>
          <a:ln>
            <a:noFill/>
          </a:ln>
        </p:spPr>
      </p:pic>
      <p:sp>
        <p:nvSpPr>
          <p:cNvPr id="270" name="Google Shape;270;p2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dirty="0"/>
              <a:t>CASE STUDY: CAPE CORAL, FL</a:t>
            </a:r>
            <a:endParaRPr dirty="0"/>
          </a:p>
        </p:txBody>
      </p:sp>
      <p:pic>
        <p:nvPicPr>
          <p:cNvPr id="271" name="Google Shape;271;p22"/>
          <p:cNvPicPr preferRelativeResize="0"/>
          <p:nvPr/>
        </p:nvPicPr>
        <p:blipFill rotWithShape="1">
          <a:blip r:embed="rId4">
            <a:alphaModFix/>
          </a:blip>
          <a:srcRect/>
          <a:stretch/>
        </p:blipFill>
        <p:spPr>
          <a:xfrm>
            <a:off x="1187738" y="1952639"/>
            <a:ext cx="9816523" cy="4531685"/>
          </a:xfrm>
          <a:prstGeom prst="rect">
            <a:avLst/>
          </a:prstGeom>
          <a:noFill/>
          <a:ln w="9525" cap="flat" cmpd="sng">
            <a:solidFill>
              <a:schemeClr val="accent6"/>
            </a:solidFill>
            <a:prstDash val="solid"/>
            <a:round/>
            <a:headEnd type="none" w="sm" len="sm"/>
            <a:tailEnd type="none" w="sm" len="sm"/>
          </a:ln>
          <a:effectLst>
            <a:outerShdw blurRad="190500" dist="50800" dir="5400000" algn="ctr" rotWithShape="0">
              <a:srgbClr val="000000">
                <a:alpha val="95686"/>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CONCLUSION</a:t>
            </a:r>
            <a:endParaRPr/>
          </a:p>
        </p:txBody>
      </p:sp>
      <p:pic>
        <p:nvPicPr>
          <p:cNvPr id="241" name="Google Shape;241;p19" descr="Matrix binary | Blue background wallpapers, Code wallpaper, Technology wallpaper"/>
          <p:cNvPicPr preferRelativeResize="0"/>
          <p:nvPr/>
        </p:nvPicPr>
        <p:blipFill rotWithShape="1">
          <a:blip r:embed="rId3">
            <a:alphaModFix/>
          </a:blip>
          <a:srcRect b="33512"/>
          <a:stretch/>
        </p:blipFill>
        <p:spPr>
          <a:xfrm>
            <a:off x="11575" y="2285218"/>
            <a:ext cx="12192000" cy="458435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45"/>
        <p:cNvGrpSpPr/>
        <p:nvPr/>
      </p:nvGrpSpPr>
      <p:grpSpPr>
        <a:xfrm>
          <a:off x="0" y="0"/>
          <a:ext cx="0" cy="0"/>
          <a:chOff x="0" y="0"/>
          <a:chExt cx="0" cy="0"/>
        </a:xfrm>
      </p:grpSpPr>
      <p:pic>
        <p:nvPicPr>
          <p:cNvPr id="246" name="Google Shape;246;p20"/>
          <p:cNvPicPr preferRelativeResize="0"/>
          <p:nvPr/>
        </p:nvPicPr>
        <p:blipFill>
          <a:blip r:embed="rId3">
            <a:alphaModFix/>
          </a:blip>
          <a:stretch>
            <a:fillRect/>
          </a:stretch>
        </p:blipFill>
        <p:spPr>
          <a:xfrm>
            <a:off x="-418900" y="0"/>
            <a:ext cx="12606125" cy="6858000"/>
          </a:xfrm>
          <a:prstGeom prst="rect">
            <a:avLst/>
          </a:prstGeom>
          <a:noFill/>
          <a:ln>
            <a:noFill/>
          </a:ln>
        </p:spPr>
      </p:pic>
      <p:sp>
        <p:nvSpPr>
          <p:cNvPr id="247" name="Google Shape;247;p2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SUMMARY OF CONCLUSIONS</a:t>
            </a:r>
            <a:endParaRPr/>
          </a:p>
        </p:txBody>
      </p:sp>
      <p:pic>
        <p:nvPicPr>
          <p:cNvPr id="248" name="Google Shape;248;p20"/>
          <p:cNvPicPr preferRelativeResize="0"/>
          <p:nvPr/>
        </p:nvPicPr>
        <p:blipFill rotWithShape="1">
          <a:blip r:embed="rId4">
            <a:alphaModFix/>
          </a:blip>
          <a:srcRect t="-7284"/>
          <a:stretch/>
        </p:blipFill>
        <p:spPr>
          <a:xfrm>
            <a:off x="2128775" y="4430854"/>
            <a:ext cx="10058450" cy="2527200"/>
          </a:xfrm>
          <a:prstGeom prst="rect">
            <a:avLst/>
          </a:prstGeom>
          <a:noFill/>
          <a:ln>
            <a:noFill/>
          </a:ln>
        </p:spPr>
      </p:pic>
      <p:sp>
        <p:nvSpPr>
          <p:cNvPr id="249" name="Google Shape;249;p20"/>
          <p:cNvSpPr txBox="1"/>
          <p:nvPr/>
        </p:nvSpPr>
        <p:spPr>
          <a:xfrm>
            <a:off x="617517" y="1620982"/>
            <a:ext cx="10616540" cy="4766326"/>
          </a:xfrm>
          <a:prstGeom prst="rect">
            <a:avLst/>
          </a:prstGeom>
          <a:noFill/>
          <a:ln>
            <a:noFill/>
          </a:ln>
        </p:spPr>
        <p:txBody>
          <a:bodyPr spcFirstLastPara="1" wrap="square" lIns="91425" tIns="45700" rIns="91425" bIns="45700" anchor="t" anchorCtr="0">
            <a:noAutofit/>
          </a:bodyPr>
          <a:lstStyle/>
          <a:p>
            <a:pPr marL="342900" marR="0" lvl="0" indent="-342900">
              <a:spcBef>
                <a:spcPts val="0"/>
              </a:spcBef>
              <a:spcAft>
                <a:spcPts val="0"/>
              </a:spcAft>
              <a:buFont typeface="Symbol" pitchFamily="2" charset="2"/>
              <a:buChar char=""/>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The roller coaster continues!</a:t>
            </a:r>
          </a:p>
          <a:p>
            <a:pPr marL="742950" marR="0" lvl="1" indent="-285750">
              <a:spcBef>
                <a:spcPts val="0"/>
              </a:spcBef>
              <a:spcAft>
                <a:spcPts val="0"/>
              </a:spcAft>
              <a:buFont typeface="Courier New" panose="02070309020205020404" pitchFamily="49" charset="0"/>
              <a:buChar char="o"/>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These variables are still volatile</a:t>
            </a:r>
          </a:p>
          <a:p>
            <a:pPr marL="342900" marR="0" lvl="0" indent="-342900">
              <a:spcBef>
                <a:spcPts val="0"/>
              </a:spcBef>
              <a:spcAft>
                <a:spcPts val="0"/>
              </a:spcAft>
              <a:buFont typeface="Symbol" pitchFamily="2" charset="2"/>
              <a:buChar char=""/>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Texas and Florida (southeast in general) have outpaced national migration averages</a:t>
            </a:r>
          </a:p>
          <a:p>
            <a:pPr marL="742950" marR="0" lvl="1" indent="-285750">
              <a:spcBef>
                <a:spcPts val="0"/>
              </a:spcBef>
              <a:spcAft>
                <a:spcPts val="0"/>
              </a:spcAft>
              <a:buFont typeface="Courier New" panose="02070309020205020404" pitchFamily="49" charset="0"/>
              <a:buChar char="o"/>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Correlated to respective rise in inflation and home values</a:t>
            </a:r>
          </a:p>
          <a:p>
            <a:pPr marL="342900" marR="0" lvl="0" indent="-342900">
              <a:spcBef>
                <a:spcPts val="0"/>
              </a:spcBef>
              <a:spcAft>
                <a:spcPts val="0"/>
              </a:spcAft>
              <a:buFont typeface="Symbol" pitchFamily="2" charset="2"/>
              <a:buChar char=""/>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People have been leaving California since the beginning of our study from 2012</a:t>
            </a:r>
          </a:p>
          <a:p>
            <a:pPr marL="742950" marR="0" lvl="1" indent="-285750">
              <a:spcBef>
                <a:spcPts val="0"/>
              </a:spcBef>
              <a:spcAft>
                <a:spcPts val="0"/>
              </a:spcAft>
              <a:buFont typeface="Courier New" panose="02070309020205020404" pitchFamily="49" charset="0"/>
              <a:buChar char="o"/>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This has not correlated to inflation rates and home values but is likely part of a complex causality</a:t>
            </a:r>
          </a:p>
          <a:p>
            <a:pPr marR="0" lvl="0">
              <a:spcBef>
                <a:spcPts val="0"/>
              </a:spcBef>
              <a:spcAft>
                <a:spcPts val="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Case Study</a:t>
            </a:r>
          </a:p>
          <a:p>
            <a:pPr marL="342900" marR="0" lvl="0" indent="-342900">
              <a:spcBef>
                <a:spcPts val="0"/>
              </a:spcBef>
              <a:spcAft>
                <a:spcPts val="0"/>
              </a:spcAft>
              <a:buFont typeface="Symbol" pitchFamily="2" charset="2"/>
              <a:buChar char=""/>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Inflation drives up the cost of construction materials and skilled labor</a:t>
            </a:r>
          </a:p>
          <a:p>
            <a:pPr marL="342900" marR="0" lvl="0" indent="-342900">
              <a:spcBef>
                <a:spcPts val="0"/>
              </a:spcBef>
              <a:spcAft>
                <a:spcPts val="0"/>
              </a:spcAft>
              <a:buFont typeface="Symbol" pitchFamily="2" charset="2"/>
              <a:buChar char=""/>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Extraordinary migration creates housing market demand pressure</a:t>
            </a:r>
          </a:p>
          <a:p>
            <a:pPr marL="742950" marR="0" lvl="1" indent="-285750">
              <a:spcBef>
                <a:spcPts val="0"/>
              </a:spcBef>
              <a:spcAft>
                <a:spcPts val="0"/>
              </a:spcAft>
              <a:buFont typeface="Courier New" panose="02070309020205020404" pitchFamily="49" charset="0"/>
              <a:buChar char="o"/>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Demand pressure creates a supply shortage which can </a:t>
            </a:r>
            <a:r>
              <a:rPr lang="en-US" sz="2000" kern="100" dirty="0">
                <a:latin typeface="Aptos" panose="020B0004020202020204" pitchFamily="34" charset="0"/>
                <a:ea typeface="Aptos" panose="020B0004020202020204" pitchFamily="34" charset="0"/>
                <a:cs typeface="Times New Roman" panose="02020603050405020304" pitchFamily="18" charset="0"/>
              </a:rPr>
              <a:t>a</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ffect house prices</a:t>
            </a:r>
          </a:p>
          <a:p>
            <a:pPr marL="88900" lvl="0" algn="l" rtl="0">
              <a:lnSpc>
                <a:spcPct val="150000"/>
              </a:lnSpc>
              <a:spcBef>
                <a:spcPts val="0"/>
              </a:spcBef>
              <a:spcAft>
                <a:spcPts val="0"/>
              </a:spcAft>
              <a:buClr>
                <a:schemeClr val="dk1"/>
              </a:buClr>
              <a:buSzPts val="2200"/>
            </a:pPr>
            <a:endParaRPr lang="en-US" sz="2000" dirty="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276" name="Google Shape;276;g2b93c4640c3_1_39"/>
          <p:cNvPicPr preferRelativeResize="0"/>
          <p:nvPr/>
        </p:nvPicPr>
        <p:blipFill>
          <a:blip r:embed="rId3">
            <a:alphaModFix/>
          </a:blip>
          <a:stretch>
            <a:fillRect/>
          </a:stretch>
        </p:blipFill>
        <p:spPr>
          <a:xfrm>
            <a:off x="-537125" y="0"/>
            <a:ext cx="13308125" cy="6858000"/>
          </a:xfrm>
          <a:prstGeom prst="rect">
            <a:avLst/>
          </a:prstGeom>
          <a:noFill/>
          <a:ln>
            <a:noFill/>
          </a:ln>
        </p:spPr>
      </p:pic>
      <p:sp>
        <p:nvSpPr>
          <p:cNvPr id="277" name="Google Shape;277;g2b93c4640c3_1_39"/>
          <p:cNvSpPr txBox="1">
            <a:spLocks noGrp="1"/>
          </p:cNvSpPr>
          <p:nvPr>
            <p:ph type="title"/>
          </p:nvPr>
        </p:nvSpPr>
        <p:spPr>
          <a:xfrm>
            <a:off x="3901501" y="2502225"/>
            <a:ext cx="6264000" cy="1499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6900" dirty="0"/>
              <a:t>Questions…</a:t>
            </a:r>
            <a:endParaRPr sz="6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07" name="Google Shape;107;g2b93c4640c3_1_0"/>
          <p:cNvPicPr preferRelativeResize="0"/>
          <p:nvPr/>
        </p:nvPicPr>
        <p:blipFill>
          <a:blip r:embed="rId3">
            <a:alphaModFix/>
          </a:blip>
          <a:stretch>
            <a:fillRect/>
          </a:stretch>
        </p:blipFill>
        <p:spPr>
          <a:xfrm>
            <a:off x="0" y="0"/>
            <a:ext cx="12191999" cy="7155825"/>
          </a:xfrm>
          <a:prstGeom prst="rect">
            <a:avLst/>
          </a:prstGeom>
          <a:noFill/>
          <a:ln>
            <a:noFill/>
          </a:ln>
        </p:spPr>
      </p:pic>
      <p:sp>
        <p:nvSpPr>
          <p:cNvPr id="108" name="Google Shape;108;g2b93c4640c3_1_0"/>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Data Sources</a:t>
            </a:r>
            <a:endParaRPr dirty="0"/>
          </a:p>
        </p:txBody>
      </p:sp>
      <p:sp>
        <p:nvSpPr>
          <p:cNvPr id="109" name="Google Shape;109;g2b93c4640c3_1_0"/>
          <p:cNvSpPr txBox="1"/>
          <p:nvPr/>
        </p:nvSpPr>
        <p:spPr>
          <a:xfrm>
            <a:off x="556675" y="2278375"/>
            <a:ext cx="3173700" cy="433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dirty="0">
                <a:solidFill>
                  <a:schemeClr val="dk1"/>
                </a:solidFill>
                <a:latin typeface="Twentieth Century"/>
                <a:ea typeface="Twentieth Century"/>
                <a:cs typeface="Twentieth Century"/>
                <a:sym typeface="Twentieth Century"/>
              </a:rPr>
              <a:t>Consumer Price Index (CPI) &amp; Inflation</a:t>
            </a:r>
            <a:endParaRPr sz="2200" dirty="0">
              <a:solidFill>
                <a:schemeClr val="dk1"/>
              </a:solidFill>
              <a:latin typeface="Twentieth Century"/>
              <a:ea typeface="Twentieth Century"/>
              <a:cs typeface="Twentieth Century"/>
              <a:sym typeface="Twentieth Century"/>
            </a:endParaRPr>
          </a:p>
          <a:p>
            <a:pPr marL="0" lvl="0" indent="0" algn="l" rtl="0">
              <a:spcBef>
                <a:spcPts val="0"/>
              </a:spcBef>
              <a:spcAft>
                <a:spcPts val="0"/>
              </a:spcAft>
              <a:buNone/>
            </a:pPr>
            <a:endParaRPr sz="2200" dirty="0">
              <a:solidFill>
                <a:schemeClr val="dk1"/>
              </a:solidFill>
              <a:latin typeface="Twentieth Century"/>
              <a:ea typeface="Twentieth Century"/>
              <a:cs typeface="Twentieth Century"/>
              <a:sym typeface="Twentieth Century"/>
            </a:endParaRPr>
          </a:p>
          <a:p>
            <a:pPr marL="457200" lvl="0" indent="-368300" algn="l" rtl="0">
              <a:lnSpc>
                <a:spcPct val="150000"/>
              </a:lnSpc>
              <a:spcBef>
                <a:spcPts val="0"/>
              </a:spcBef>
              <a:spcAft>
                <a:spcPts val="0"/>
              </a:spcAft>
              <a:buSzPts val="2200"/>
              <a:buFont typeface="Twentieth Century"/>
              <a:buChar char="●"/>
            </a:pPr>
            <a:r>
              <a:rPr lang="en-US" sz="2200" u="sng" dirty="0">
                <a:solidFill>
                  <a:schemeClr val="hlink"/>
                </a:solidFill>
                <a:latin typeface="Twentieth Century"/>
                <a:ea typeface="Twentieth Century"/>
                <a:cs typeface="Twentieth Century"/>
                <a:sym typeface="Twentieth Century"/>
                <a:hlinkClick r:id="rId4"/>
              </a:rPr>
              <a:t>Department of Finance</a:t>
            </a:r>
            <a:endParaRPr sz="2200" dirty="0">
              <a:solidFill>
                <a:schemeClr val="dk1"/>
              </a:solidFill>
              <a:latin typeface="Twentieth Century"/>
              <a:ea typeface="Twentieth Century"/>
              <a:cs typeface="Twentieth Century"/>
              <a:sym typeface="Twentieth Century"/>
            </a:endParaRPr>
          </a:p>
          <a:p>
            <a:pPr marL="457200" lvl="0" indent="-368300" algn="l" rtl="0">
              <a:lnSpc>
                <a:spcPct val="150000"/>
              </a:lnSpc>
              <a:spcBef>
                <a:spcPts val="0"/>
              </a:spcBef>
              <a:spcAft>
                <a:spcPts val="0"/>
              </a:spcAft>
              <a:buClr>
                <a:schemeClr val="dk1"/>
              </a:buClr>
              <a:buSzPts val="2200"/>
              <a:buFont typeface="Twentieth Century"/>
              <a:buChar char="●"/>
            </a:pPr>
            <a:r>
              <a:rPr lang="en-US" sz="2200" u="sng" dirty="0">
                <a:solidFill>
                  <a:schemeClr val="hlink"/>
                </a:solidFill>
                <a:latin typeface="Twentieth Century"/>
                <a:ea typeface="Twentieth Century"/>
                <a:cs typeface="Twentieth Century"/>
                <a:sym typeface="Twentieth Century"/>
                <a:hlinkClick r:id="rId5"/>
              </a:rPr>
              <a:t>Data.texas.gov</a:t>
            </a:r>
            <a:endParaRPr sz="2200" dirty="0">
              <a:solidFill>
                <a:schemeClr val="dk1"/>
              </a:solidFill>
              <a:latin typeface="Twentieth Century"/>
              <a:ea typeface="Twentieth Century"/>
              <a:cs typeface="Twentieth Century"/>
              <a:sym typeface="Twentieth Century"/>
            </a:endParaRPr>
          </a:p>
          <a:p>
            <a:pPr marL="457200" lvl="0" indent="-368300" algn="l" rtl="0">
              <a:lnSpc>
                <a:spcPct val="150000"/>
              </a:lnSpc>
              <a:spcBef>
                <a:spcPts val="0"/>
              </a:spcBef>
              <a:spcAft>
                <a:spcPts val="0"/>
              </a:spcAft>
              <a:buClr>
                <a:schemeClr val="dk1"/>
              </a:buClr>
              <a:buSzPts val="2200"/>
              <a:buFont typeface="Twentieth Century"/>
              <a:buChar char="●"/>
            </a:pPr>
            <a:r>
              <a:rPr lang="en-US" sz="2200" u="sng" dirty="0">
                <a:solidFill>
                  <a:schemeClr val="hlink"/>
                </a:solidFill>
                <a:latin typeface="Twentieth Century"/>
                <a:ea typeface="Twentieth Century"/>
                <a:cs typeface="Twentieth Century"/>
                <a:sym typeface="Twentieth Century"/>
                <a:hlinkClick r:id="rId6"/>
              </a:rPr>
              <a:t>Bureau of Labor Statistics</a:t>
            </a:r>
            <a:endParaRPr sz="2200" dirty="0">
              <a:solidFill>
                <a:schemeClr val="dk1"/>
              </a:solidFill>
              <a:latin typeface="Twentieth Century"/>
              <a:ea typeface="Twentieth Century"/>
              <a:cs typeface="Twentieth Century"/>
              <a:sym typeface="Twentieth Century"/>
            </a:endParaRPr>
          </a:p>
        </p:txBody>
      </p:sp>
      <p:sp>
        <p:nvSpPr>
          <p:cNvPr id="110" name="Google Shape;110;g2b93c4640c3_1_0"/>
          <p:cNvSpPr txBox="1"/>
          <p:nvPr/>
        </p:nvSpPr>
        <p:spPr>
          <a:xfrm>
            <a:off x="3816300" y="2278375"/>
            <a:ext cx="4559400" cy="468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dirty="0">
                <a:solidFill>
                  <a:schemeClr val="dk1"/>
                </a:solidFill>
                <a:latin typeface="Twentieth Century"/>
                <a:ea typeface="Twentieth Century"/>
                <a:cs typeface="Twentieth Century"/>
                <a:sym typeface="Twentieth Century"/>
              </a:rPr>
              <a:t>Housing Price Index (HPI), median home prices, and geographical data</a:t>
            </a:r>
            <a:endParaRPr sz="2200" dirty="0">
              <a:solidFill>
                <a:schemeClr val="dk1"/>
              </a:solidFill>
              <a:latin typeface="Twentieth Century"/>
              <a:ea typeface="Twentieth Century"/>
              <a:cs typeface="Twentieth Century"/>
              <a:sym typeface="Twentieth Century"/>
            </a:endParaRPr>
          </a:p>
          <a:p>
            <a:pPr marL="0" lvl="0" indent="0" algn="l" rtl="0">
              <a:spcBef>
                <a:spcPts val="0"/>
              </a:spcBef>
              <a:spcAft>
                <a:spcPts val="0"/>
              </a:spcAft>
              <a:buNone/>
            </a:pPr>
            <a:endParaRPr sz="2200" dirty="0">
              <a:solidFill>
                <a:schemeClr val="dk1"/>
              </a:solidFill>
              <a:latin typeface="Twentieth Century"/>
              <a:ea typeface="Twentieth Century"/>
              <a:cs typeface="Twentieth Century"/>
              <a:sym typeface="Twentieth Century"/>
            </a:endParaRPr>
          </a:p>
          <a:p>
            <a:pPr marL="457200" lvl="0" indent="-368300" algn="l" rtl="0">
              <a:lnSpc>
                <a:spcPct val="150000"/>
              </a:lnSpc>
              <a:spcBef>
                <a:spcPts val="0"/>
              </a:spcBef>
              <a:spcAft>
                <a:spcPts val="0"/>
              </a:spcAft>
              <a:buClr>
                <a:schemeClr val="dk1"/>
              </a:buClr>
              <a:buSzPts val="2200"/>
              <a:buFont typeface="Twentieth Century"/>
              <a:buChar char="●"/>
            </a:pPr>
            <a:r>
              <a:rPr lang="en-US" sz="2200" u="sng" dirty="0">
                <a:solidFill>
                  <a:schemeClr val="hlink"/>
                </a:solidFill>
                <a:latin typeface="Twentieth Century"/>
                <a:ea typeface="Twentieth Century"/>
                <a:cs typeface="Twentieth Century"/>
                <a:sym typeface="Twentieth Century"/>
                <a:hlinkClick r:id="rId7"/>
              </a:rPr>
              <a:t>Federal Housing Finance Agency</a:t>
            </a:r>
            <a:endParaRPr sz="2200" dirty="0">
              <a:solidFill>
                <a:schemeClr val="dk1"/>
              </a:solidFill>
              <a:latin typeface="Twentieth Century"/>
              <a:ea typeface="Twentieth Century"/>
              <a:cs typeface="Twentieth Century"/>
              <a:sym typeface="Twentieth Century"/>
            </a:endParaRPr>
          </a:p>
          <a:p>
            <a:pPr marL="457200" lvl="0" indent="-368300" algn="l" rtl="0">
              <a:lnSpc>
                <a:spcPct val="150000"/>
              </a:lnSpc>
              <a:spcBef>
                <a:spcPts val="0"/>
              </a:spcBef>
              <a:spcAft>
                <a:spcPts val="0"/>
              </a:spcAft>
              <a:buClr>
                <a:schemeClr val="dk1"/>
              </a:buClr>
              <a:buSzPts val="2200"/>
              <a:buFont typeface="Twentieth Century"/>
              <a:buChar char="●"/>
            </a:pPr>
            <a:r>
              <a:rPr lang="en-US" sz="2200" u="sng" dirty="0">
                <a:solidFill>
                  <a:schemeClr val="hlink"/>
                </a:solidFill>
                <a:latin typeface="Twentieth Century"/>
                <a:ea typeface="Twentieth Century"/>
                <a:cs typeface="Twentieth Century"/>
                <a:sym typeface="Twentieth Century"/>
                <a:hlinkClick r:id="rId8"/>
              </a:rPr>
              <a:t>Zillow</a:t>
            </a:r>
            <a:r>
              <a:rPr lang="en-US" sz="2200" dirty="0">
                <a:solidFill>
                  <a:schemeClr val="dk1"/>
                </a:solidFill>
                <a:latin typeface="Twentieth Century"/>
                <a:ea typeface="Twentieth Century"/>
                <a:cs typeface="Twentieth Century"/>
                <a:sym typeface="Twentieth Century"/>
              </a:rPr>
              <a:t> (median house prices)</a:t>
            </a:r>
            <a:endParaRPr sz="2200" dirty="0">
              <a:solidFill>
                <a:schemeClr val="dk1"/>
              </a:solidFill>
              <a:latin typeface="Twentieth Century"/>
              <a:ea typeface="Twentieth Century"/>
              <a:cs typeface="Twentieth Century"/>
              <a:sym typeface="Twentieth Century"/>
            </a:endParaRPr>
          </a:p>
          <a:p>
            <a:pPr marL="457200" lvl="0" indent="-368300" algn="l" rtl="0">
              <a:lnSpc>
                <a:spcPct val="150000"/>
              </a:lnSpc>
              <a:spcBef>
                <a:spcPts val="0"/>
              </a:spcBef>
              <a:spcAft>
                <a:spcPts val="0"/>
              </a:spcAft>
              <a:buClr>
                <a:schemeClr val="dk1"/>
              </a:buClr>
              <a:buSzPts val="2200"/>
              <a:buFont typeface="Twentieth Century"/>
              <a:buChar char="●"/>
            </a:pPr>
            <a:r>
              <a:rPr lang="en-US" sz="2200" u="sng" dirty="0">
                <a:solidFill>
                  <a:schemeClr val="hlink"/>
                </a:solidFill>
                <a:latin typeface="Twentieth Century"/>
                <a:ea typeface="Twentieth Century"/>
                <a:cs typeface="Twentieth Century"/>
                <a:sym typeface="Twentieth Century"/>
                <a:hlinkClick r:id="rId9"/>
              </a:rPr>
              <a:t>Simplemaps.com</a:t>
            </a:r>
            <a:r>
              <a:rPr lang="en-US" sz="2200" dirty="0">
                <a:solidFill>
                  <a:schemeClr val="dk1"/>
                </a:solidFill>
                <a:latin typeface="Twentieth Century"/>
                <a:ea typeface="Twentieth Century"/>
                <a:cs typeface="Twentieth Century"/>
                <a:sym typeface="Twentieth Century"/>
              </a:rPr>
              <a:t> (coordinates)</a:t>
            </a:r>
            <a:endParaRPr sz="2200" dirty="0">
              <a:solidFill>
                <a:schemeClr val="dk1"/>
              </a:solidFill>
              <a:latin typeface="Twentieth Century"/>
              <a:ea typeface="Twentieth Century"/>
              <a:cs typeface="Twentieth Century"/>
              <a:sym typeface="Twentieth Century"/>
            </a:endParaRPr>
          </a:p>
        </p:txBody>
      </p:sp>
      <p:sp>
        <p:nvSpPr>
          <p:cNvPr id="111" name="Google Shape;111;g2b93c4640c3_1_0"/>
          <p:cNvSpPr txBox="1"/>
          <p:nvPr/>
        </p:nvSpPr>
        <p:spPr>
          <a:xfrm>
            <a:off x="8375700" y="2278375"/>
            <a:ext cx="3659100" cy="468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dirty="0">
                <a:solidFill>
                  <a:schemeClr val="dk1"/>
                </a:solidFill>
                <a:latin typeface="Twentieth Century"/>
                <a:ea typeface="Twentieth Century"/>
                <a:cs typeface="Twentieth Century"/>
                <a:sym typeface="Twentieth Century"/>
              </a:rPr>
              <a:t>Migration</a:t>
            </a:r>
            <a:endParaRPr sz="2200" dirty="0">
              <a:solidFill>
                <a:schemeClr val="dk1"/>
              </a:solidFill>
              <a:latin typeface="Twentieth Century"/>
              <a:ea typeface="Twentieth Century"/>
              <a:cs typeface="Twentieth Century"/>
              <a:sym typeface="Twentieth Century"/>
            </a:endParaRPr>
          </a:p>
          <a:p>
            <a:pPr marL="0" lvl="0" indent="0" algn="l" rtl="0">
              <a:spcBef>
                <a:spcPts val="0"/>
              </a:spcBef>
              <a:spcAft>
                <a:spcPts val="0"/>
              </a:spcAft>
              <a:buNone/>
            </a:pPr>
            <a:endParaRPr sz="2200" dirty="0">
              <a:solidFill>
                <a:schemeClr val="dk1"/>
              </a:solidFill>
              <a:latin typeface="Twentieth Century"/>
              <a:ea typeface="Twentieth Century"/>
              <a:cs typeface="Twentieth Century"/>
              <a:sym typeface="Twentieth Century"/>
            </a:endParaRPr>
          </a:p>
          <a:p>
            <a:pPr marL="457200" lvl="0" indent="-368300" algn="l" rtl="0">
              <a:spcBef>
                <a:spcPts val="0"/>
              </a:spcBef>
              <a:spcAft>
                <a:spcPts val="0"/>
              </a:spcAft>
              <a:buClr>
                <a:schemeClr val="dk1"/>
              </a:buClr>
              <a:buSzPts val="2200"/>
              <a:buFont typeface="Twentieth Century"/>
              <a:buChar char="●"/>
            </a:pPr>
            <a:r>
              <a:rPr lang="en-US" sz="2200" u="sng" dirty="0">
                <a:solidFill>
                  <a:schemeClr val="hlink"/>
                </a:solidFill>
                <a:latin typeface="Twentieth Century"/>
                <a:ea typeface="Twentieth Century"/>
                <a:cs typeface="Twentieth Century"/>
                <a:sym typeface="Twentieth Century"/>
                <a:hlinkClick r:id="rId10"/>
              </a:rPr>
              <a:t>Census.gov</a:t>
            </a:r>
            <a:endParaRPr sz="2200" dirty="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dirty="0"/>
              <a:t>INFLATION</a:t>
            </a:r>
            <a:endParaRPr dirty="0"/>
          </a:p>
        </p:txBody>
      </p:sp>
      <p:sp>
        <p:nvSpPr>
          <p:cNvPr id="117" name="Google Shape;117;p3"/>
          <p:cNvSpPr txBox="1"/>
          <p:nvPr/>
        </p:nvSpPr>
        <p:spPr>
          <a:xfrm>
            <a:off x="1024128" y="1585731"/>
            <a:ext cx="599568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dirty="0">
                <a:solidFill>
                  <a:schemeClr val="dk1"/>
                </a:solidFill>
                <a:latin typeface="Twentieth Century"/>
                <a:ea typeface="Twentieth Century"/>
                <a:cs typeface="Twentieth Century"/>
                <a:sym typeface="Twentieth Century"/>
              </a:rPr>
              <a:t>Calculated as the percent change of the Consumer Price Index</a:t>
            </a:r>
            <a:endParaRPr dirty="0"/>
          </a:p>
          <a:p>
            <a:pPr marL="0" marR="0" lvl="0" indent="0" algn="l" rtl="0">
              <a:spcBef>
                <a:spcPts val="0"/>
              </a:spcBef>
              <a:spcAft>
                <a:spcPts val="0"/>
              </a:spcAft>
              <a:buNone/>
            </a:pPr>
            <a:endParaRPr sz="1800" dirty="0">
              <a:solidFill>
                <a:schemeClr val="dk1"/>
              </a:solidFill>
              <a:latin typeface="Twentieth Century"/>
              <a:ea typeface="Twentieth Century"/>
              <a:cs typeface="Twentieth Century"/>
              <a:sym typeface="Twentieth Century"/>
            </a:endParaRPr>
          </a:p>
        </p:txBody>
      </p:sp>
      <p:pic>
        <p:nvPicPr>
          <p:cNvPr id="118" name="Google Shape;118;p3" descr="Matrix binary | Blue background wallpapers, Code wallpaper, Technology wallpaper"/>
          <p:cNvPicPr preferRelativeResize="0"/>
          <p:nvPr/>
        </p:nvPicPr>
        <p:blipFill rotWithShape="1">
          <a:blip r:embed="rId3">
            <a:alphaModFix/>
          </a:blip>
          <a:srcRect b="33512"/>
          <a:stretch/>
        </p:blipFill>
        <p:spPr>
          <a:xfrm>
            <a:off x="11575" y="2285218"/>
            <a:ext cx="12192000" cy="458435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4"/>
          <p:cNvPicPr preferRelativeResize="0"/>
          <p:nvPr/>
        </p:nvPicPr>
        <p:blipFill>
          <a:blip r:embed="rId3">
            <a:alphaModFix/>
          </a:blip>
          <a:stretch>
            <a:fillRect/>
          </a:stretch>
        </p:blipFill>
        <p:spPr>
          <a:xfrm>
            <a:off x="-1174500" y="-663000"/>
            <a:ext cx="14512500" cy="7818825"/>
          </a:xfrm>
          <a:prstGeom prst="rect">
            <a:avLst/>
          </a:prstGeom>
          <a:noFill/>
          <a:ln>
            <a:noFill/>
          </a:ln>
        </p:spPr>
      </p:pic>
      <p:sp>
        <p:nvSpPr>
          <p:cNvPr id="124" name="Google Shape;124;p4"/>
          <p:cNvSpPr txBox="1">
            <a:spLocks noGrp="1"/>
          </p:cNvSpPr>
          <p:nvPr>
            <p:ph type="title"/>
          </p:nvPr>
        </p:nvSpPr>
        <p:spPr>
          <a:xfrm>
            <a:off x="1024128" y="471509"/>
            <a:ext cx="5978556" cy="1737360"/>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C0C0C"/>
              </a:buClr>
              <a:buSzPts val="4000"/>
              <a:buFont typeface="Twentieth Century"/>
              <a:buNone/>
            </a:pPr>
            <a:r>
              <a:rPr lang="en-US" dirty="0"/>
              <a:t>US INFLATION 2012 - 2023</a:t>
            </a:r>
            <a:endParaRPr dirty="0"/>
          </a:p>
        </p:txBody>
      </p:sp>
      <p:pic>
        <p:nvPicPr>
          <p:cNvPr id="125" name="Google Shape;125;p4"/>
          <p:cNvPicPr preferRelativeResize="0"/>
          <p:nvPr/>
        </p:nvPicPr>
        <p:blipFill rotWithShape="1">
          <a:blip r:embed="rId4">
            <a:alphaModFix/>
          </a:blip>
          <a:srcRect l="4292" t="6412" r="9241" b="972"/>
          <a:stretch/>
        </p:blipFill>
        <p:spPr>
          <a:xfrm>
            <a:off x="784958" y="1576093"/>
            <a:ext cx="7097169" cy="5245330"/>
          </a:xfrm>
          <a:prstGeom prst="rect">
            <a:avLst/>
          </a:prstGeom>
          <a:noFill/>
          <a:ln>
            <a:noFill/>
          </a:ln>
        </p:spPr>
      </p:pic>
      <p:sp>
        <p:nvSpPr>
          <p:cNvPr id="126" name="Google Shape;126;p4"/>
          <p:cNvSpPr txBox="1"/>
          <p:nvPr/>
        </p:nvSpPr>
        <p:spPr>
          <a:xfrm>
            <a:off x="8263868" y="1728116"/>
            <a:ext cx="3709678" cy="5129884"/>
          </a:xfrm>
          <a:prstGeom prst="rect">
            <a:avLst/>
          </a:prstGeom>
          <a:noFill/>
          <a:ln>
            <a:noFill/>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rgbClr val="0C0C0C"/>
              </a:buClr>
              <a:buSzPts val="4000"/>
              <a:buFont typeface="Twentieth Century"/>
              <a:buNone/>
            </a:pPr>
            <a:r>
              <a:rPr lang="en-US" sz="4000" cap="none">
                <a:solidFill>
                  <a:srgbClr val="0C0C0C"/>
                </a:solidFill>
                <a:latin typeface="Twentieth Century"/>
                <a:ea typeface="Twentieth Century"/>
                <a:cs typeface="Twentieth Century"/>
                <a:sym typeface="Twentieth Century"/>
              </a:rPr>
              <a:t>INFLATION RATE</a:t>
            </a:r>
            <a:endParaRPr/>
          </a:p>
          <a:p>
            <a:pPr marL="0" marR="0" lvl="0" indent="0" algn="ctr" rtl="0">
              <a:lnSpc>
                <a:spcPct val="80000"/>
              </a:lnSpc>
              <a:spcBef>
                <a:spcPts val="0"/>
              </a:spcBef>
              <a:spcAft>
                <a:spcPts val="0"/>
              </a:spcAft>
              <a:buClr>
                <a:srgbClr val="0C0C0C"/>
              </a:buClr>
              <a:buSzPts val="4000"/>
              <a:buFont typeface="Twentieth Century"/>
              <a:buNone/>
            </a:pPr>
            <a:endParaRPr sz="4000" cap="none">
              <a:solidFill>
                <a:srgbClr val="0C0C0C"/>
              </a:solidFill>
              <a:latin typeface="Twentieth Century"/>
              <a:ea typeface="Twentieth Century"/>
              <a:cs typeface="Twentieth Century"/>
              <a:sym typeface="Twentieth Century"/>
            </a:endParaRPr>
          </a:p>
          <a:p>
            <a:pPr marL="0" marR="0" lvl="0" indent="0" algn="ctr" rtl="0">
              <a:lnSpc>
                <a:spcPct val="80000"/>
              </a:lnSpc>
              <a:spcBef>
                <a:spcPts val="0"/>
              </a:spcBef>
              <a:spcAft>
                <a:spcPts val="0"/>
              </a:spcAft>
              <a:buClr>
                <a:srgbClr val="0C0C0C"/>
              </a:buClr>
              <a:buSzPts val="4000"/>
              <a:buFont typeface="Twentieth Century"/>
              <a:buNone/>
            </a:pPr>
            <a:r>
              <a:rPr lang="en-US" sz="4000" cap="none">
                <a:solidFill>
                  <a:srgbClr val="0C0C0C"/>
                </a:solidFill>
                <a:latin typeface="Twentieth Century"/>
                <a:ea typeface="Twentieth Century"/>
                <a:cs typeface="Twentieth Century"/>
                <a:sym typeface="Twentieth Century"/>
              </a:rPr>
              <a:t>2015: 0.12%</a:t>
            </a:r>
            <a:endParaRPr/>
          </a:p>
          <a:p>
            <a:pPr marL="0" marR="0" lvl="0" indent="0" algn="ctr" rtl="0">
              <a:lnSpc>
                <a:spcPct val="80000"/>
              </a:lnSpc>
              <a:spcBef>
                <a:spcPts val="0"/>
              </a:spcBef>
              <a:spcAft>
                <a:spcPts val="0"/>
              </a:spcAft>
              <a:buClr>
                <a:srgbClr val="0C0C0C"/>
              </a:buClr>
              <a:buSzPts val="4000"/>
              <a:buFont typeface="Twentieth Century"/>
              <a:buNone/>
            </a:pPr>
            <a:endParaRPr sz="4000" cap="none">
              <a:solidFill>
                <a:srgbClr val="0C0C0C"/>
              </a:solidFill>
              <a:latin typeface="Twentieth Century"/>
              <a:ea typeface="Twentieth Century"/>
              <a:cs typeface="Twentieth Century"/>
              <a:sym typeface="Twentieth Century"/>
            </a:endParaRPr>
          </a:p>
          <a:p>
            <a:pPr marL="0" marR="0" lvl="0" indent="0" algn="ctr" rtl="0">
              <a:lnSpc>
                <a:spcPct val="80000"/>
              </a:lnSpc>
              <a:spcBef>
                <a:spcPts val="0"/>
              </a:spcBef>
              <a:spcAft>
                <a:spcPts val="0"/>
              </a:spcAft>
              <a:buClr>
                <a:srgbClr val="0C0C0C"/>
              </a:buClr>
              <a:buSzPts val="4000"/>
              <a:buFont typeface="Twentieth Century"/>
              <a:buNone/>
            </a:pPr>
            <a:r>
              <a:rPr lang="en-US" sz="4000" cap="none">
                <a:solidFill>
                  <a:srgbClr val="0C0C0C"/>
                </a:solidFill>
                <a:latin typeface="Twentieth Century"/>
                <a:ea typeface="Twentieth Century"/>
                <a:cs typeface="Twentieth Century"/>
                <a:sym typeface="Twentieth Century"/>
              </a:rPr>
              <a:t>2022: 8.00%</a:t>
            </a:r>
            <a:endParaRPr/>
          </a:p>
          <a:p>
            <a:pPr marL="0" marR="0" lvl="0" indent="0" algn="ctr" rtl="0">
              <a:lnSpc>
                <a:spcPct val="80000"/>
              </a:lnSpc>
              <a:spcBef>
                <a:spcPts val="0"/>
              </a:spcBef>
              <a:spcAft>
                <a:spcPts val="0"/>
              </a:spcAft>
              <a:buClr>
                <a:srgbClr val="0C0C0C"/>
              </a:buClr>
              <a:buSzPts val="4000"/>
              <a:buFont typeface="Twentieth Century"/>
              <a:buNone/>
            </a:pPr>
            <a:endParaRPr sz="4000" cap="none">
              <a:solidFill>
                <a:srgbClr val="0C0C0C"/>
              </a:solidFill>
              <a:latin typeface="Twentieth Century"/>
              <a:ea typeface="Twentieth Century"/>
              <a:cs typeface="Twentieth Century"/>
              <a:sym typeface="Twentieth Century"/>
            </a:endParaRPr>
          </a:p>
          <a:p>
            <a:pPr marL="0" marR="0" lvl="0" indent="0" algn="ctr" rtl="0">
              <a:lnSpc>
                <a:spcPct val="80000"/>
              </a:lnSpc>
              <a:spcBef>
                <a:spcPts val="0"/>
              </a:spcBef>
              <a:spcAft>
                <a:spcPts val="0"/>
              </a:spcAft>
              <a:buClr>
                <a:srgbClr val="0C0C0C"/>
              </a:buClr>
              <a:buSzPts val="4000"/>
              <a:buFont typeface="Twentieth Century"/>
              <a:buNone/>
            </a:pPr>
            <a:r>
              <a:rPr lang="en-US" sz="4000" cap="none">
                <a:solidFill>
                  <a:srgbClr val="0C0C0C"/>
                </a:solidFill>
                <a:latin typeface="Twentieth Century"/>
                <a:ea typeface="Twentieth Century"/>
                <a:cs typeface="Twentieth Century"/>
                <a:sym typeface="Twentieth Century"/>
              </a:rPr>
              <a:t>2023: 4.12%</a:t>
            </a:r>
            <a:br>
              <a:rPr lang="en-US" sz="4000" cap="none">
                <a:solidFill>
                  <a:srgbClr val="0C0C0C"/>
                </a:solidFill>
                <a:latin typeface="Twentieth Century"/>
                <a:ea typeface="Twentieth Century"/>
                <a:cs typeface="Twentieth Century"/>
                <a:sym typeface="Twentieth Century"/>
              </a:rPr>
            </a:br>
            <a:endParaRPr sz="4000" cap="none">
              <a:solidFill>
                <a:srgbClr val="0C0C0C"/>
              </a:solidFill>
              <a:latin typeface="Twentieth Century"/>
              <a:ea typeface="Twentieth Century"/>
              <a:cs typeface="Twentieth Century"/>
              <a:sym typeface="Twentieth Century"/>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5"/>
          <p:cNvPicPr preferRelativeResize="0"/>
          <p:nvPr/>
        </p:nvPicPr>
        <p:blipFill>
          <a:blip r:embed="rId3">
            <a:alphaModFix/>
          </a:blip>
          <a:stretch>
            <a:fillRect/>
          </a:stretch>
        </p:blipFill>
        <p:spPr>
          <a:xfrm>
            <a:off x="-1174500" y="-663000"/>
            <a:ext cx="14512500" cy="7818825"/>
          </a:xfrm>
          <a:prstGeom prst="rect">
            <a:avLst/>
          </a:prstGeom>
          <a:noFill/>
          <a:ln>
            <a:noFill/>
          </a:ln>
        </p:spPr>
      </p:pic>
      <p:sp>
        <p:nvSpPr>
          <p:cNvPr id="132" name="Google Shape;132;p5"/>
          <p:cNvSpPr txBox="1">
            <a:spLocks noGrp="1"/>
          </p:cNvSpPr>
          <p:nvPr>
            <p:ph type="title"/>
          </p:nvPr>
        </p:nvSpPr>
        <p:spPr>
          <a:xfrm>
            <a:off x="1024128" y="471509"/>
            <a:ext cx="5978556" cy="1737360"/>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C0C0C"/>
              </a:buClr>
              <a:buSzPts val="4000"/>
              <a:buFont typeface="Twentieth Century"/>
              <a:buNone/>
            </a:pPr>
            <a:r>
              <a:rPr lang="en-US" dirty="0"/>
              <a:t>US, FL, TX &amp; CA INFLATION</a:t>
            </a:r>
            <a:endParaRPr dirty="0"/>
          </a:p>
        </p:txBody>
      </p:sp>
      <p:sp>
        <p:nvSpPr>
          <p:cNvPr id="133" name="Google Shape;133;p5"/>
          <p:cNvSpPr txBox="1"/>
          <p:nvPr/>
        </p:nvSpPr>
        <p:spPr>
          <a:xfrm>
            <a:off x="7575550" y="471500"/>
            <a:ext cx="4482000" cy="5327400"/>
          </a:xfrm>
          <a:prstGeom prst="rect">
            <a:avLst/>
          </a:prstGeom>
          <a:noFill/>
          <a:ln>
            <a:noFill/>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rgbClr val="0C0C0C"/>
              </a:buClr>
              <a:buSzPts val="4000"/>
              <a:buFont typeface="Twentieth Century"/>
              <a:buNone/>
            </a:pPr>
            <a:endParaRPr sz="4000" cap="none">
              <a:solidFill>
                <a:srgbClr val="0C0C0C"/>
              </a:solidFill>
              <a:latin typeface="Twentieth Century"/>
              <a:ea typeface="Twentieth Century"/>
              <a:cs typeface="Twentieth Century"/>
              <a:sym typeface="Twentieth Century"/>
            </a:endParaRPr>
          </a:p>
          <a:p>
            <a:pPr marL="0" marR="0" lvl="0" indent="0" algn="ctr" rtl="0">
              <a:lnSpc>
                <a:spcPct val="115000"/>
              </a:lnSpc>
              <a:spcBef>
                <a:spcPts val="0"/>
              </a:spcBef>
              <a:spcAft>
                <a:spcPts val="0"/>
              </a:spcAft>
              <a:buClr>
                <a:srgbClr val="0C0C0C"/>
              </a:buClr>
              <a:buSzPts val="4000"/>
              <a:buFont typeface="Twentieth Century"/>
              <a:buNone/>
            </a:pPr>
            <a:r>
              <a:rPr lang="en-US" sz="3100">
                <a:solidFill>
                  <a:srgbClr val="434343"/>
                </a:solidFill>
                <a:latin typeface="Twentieth Century"/>
                <a:ea typeface="Twentieth Century"/>
                <a:cs typeface="Twentieth Century"/>
                <a:sym typeface="Twentieth Century"/>
              </a:rPr>
              <a:t>2022 </a:t>
            </a:r>
            <a:r>
              <a:rPr lang="en-US" sz="3100" cap="none">
                <a:solidFill>
                  <a:srgbClr val="434343"/>
                </a:solidFill>
                <a:latin typeface="Twentieth Century"/>
                <a:ea typeface="Twentieth Century"/>
                <a:cs typeface="Twentieth Century"/>
                <a:sym typeface="Twentieth Century"/>
              </a:rPr>
              <a:t>INFLATION RATE</a:t>
            </a:r>
            <a:endParaRPr sz="3100" cap="none">
              <a:solidFill>
                <a:srgbClr val="434343"/>
              </a:solidFill>
              <a:latin typeface="Twentieth Century"/>
              <a:ea typeface="Twentieth Century"/>
              <a:cs typeface="Twentieth Century"/>
              <a:sym typeface="Twentieth Century"/>
            </a:endParaRPr>
          </a:p>
          <a:p>
            <a:pPr marL="0" marR="0" lvl="0" indent="0" algn="ctr" rtl="0">
              <a:lnSpc>
                <a:spcPct val="115000"/>
              </a:lnSpc>
              <a:spcBef>
                <a:spcPts val="0"/>
              </a:spcBef>
              <a:spcAft>
                <a:spcPts val="0"/>
              </a:spcAft>
              <a:buClr>
                <a:srgbClr val="720D08"/>
              </a:buClr>
              <a:buSzPts val="4000"/>
              <a:buFont typeface="Twentieth Century"/>
              <a:buNone/>
            </a:pPr>
            <a:r>
              <a:rPr lang="en-US" sz="3400" cap="none">
                <a:solidFill>
                  <a:srgbClr val="720D08"/>
                </a:solidFill>
                <a:latin typeface="Twentieth Century"/>
                <a:ea typeface="Twentieth Century"/>
                <a:cs typeface="Twentieth Century"/>
                <a:sym typeface="Twentieth Century"/>
              </a:rPr>
              <a:t>US: 8.00%</a:t>
            </a:r>
            <a:endParaRPr sz="800"/>
          </a:p>
          <a:p>
            <a:pPr marL="0" marR="0" lvl="0" indent="457200" algn="ctr" rtl="0">
              <a:lnSpc>
                <a:spcPct val="115000"/>
              </a:lnSpc>
              <a:spcBef>
                <a:spcPts val="0"/>
              </a:spcBef>
              <a:spcAft>
                <a:spcPts val="0"/>
              </a:spcAft>
              <a:buClr>
                <a:srgbClr val="5F8746"/>
              </a:buClr>
              <a:buSzPts val="4000"/>
              <a:buFont typeface="Twentieth Century"/>
              <a:buNone/>
            </a:pPr>
            <a:r>
              <a:rPr lang="en-US" sz="3400" cap="none">
                <a:solidFill>
                  <a:srgbClr val="5F8746"/>
                </a:solidFill>
                <a:latin typeface="Twentieth Century"/>
                <a:ea typeface="Twentieth Century"/>
                <a:cs typeface="Twentieth Century"/>
                <a:sym typeface="Twentieth Century"/>
              </a:rPr>
              <a:t>FLORIDA: 8.92%</a:t>
            </a:r>
            <a:endParaRPr sz="800"/>
          </a:p>
          <a:p>
            <a:pPr marL="0" marR="0" lvl="0" indent="457200" algn="ctr" rtl="0">
              <a:lnSpc>
                <a:spcPct val="115000"/>
              </a:lnSpc>
              <a:spcBef>
                <a:spcPts val="0"/>
              </a:spcBef>
              <a:spcAft>
                <a:spcPts val="0"/>
              </a:spcAft>
              <a:buClr>
                <a:srgbClr val="4093D5"/>
              </a:buClr>
              <a:buSzPts val="4000"/>
              <a:buFont typeface="Twentieth Century"/>
              <a:buNone/>
            </a:pPr>
            <a:r>
              <a:rPr lang="en-US" sz="3400" cap="none">
                <a:solidFill>
                  <a:srgbClr val="4093D5"/>
                </a:solidFill>
                <a:latin typeface="Twentieth Century"/>
                <a:ea typeface="Twentieth Century"/>
                <a:cs typeface="Twentieth Century"/>
                <a:sym typeface="Twentieth Century"/>
              </a:rPr>
              <a:t>TEXAS: 8.52%</a:t>
            </a:r>
            <a:endParaRPr sz="800"/>
          </a:p>
          <a:p>
            <a:pPr marL="457200" marR="0" lvl="0" indent="0" algn="ctr" rtl="0">
              <a:lnSpc>
                <a:spcPct val="115000"/>
              </a:lnSpc>
              <a:spcBef>
                <a:spcPts val="0"/>
              </a:spcBef>
              <a:spcAft>
                <a:spcPts val="0"/>
              </a:spcAft>
              <a:buClr>
                <a:srgbClr val="DDAD3C"/>
              </a:buClr>
              <a:buSzPts val="4000"/>
              <a:buFont typeface="Twentieth Century"/>
              <a:buNone/>
            </a:pPr>
            <a:r>
              <a:rPr lang="en-US" sz="3400" cap="none">
                <a:solidFill>
                  <a:srgbClr val="DDAD3C"/>
                </a:solidFill>
                <a:latin typeface="Twentieth Century"/>
                <a:ea typeface="Twentieth Century"/>
                <a:cs typeface="Twentieth Century"/>
                <a:sym typeface="Twentieth Century"/>
              </a:rPr>
              <a:t>CALIFORNIA: 7.75%</a:t>
            </a:r>
            <a:endParaRPr sz="800"/>
          </a:p>
        </p:txBody>
      </p:sp>
      <p:pic>
        <p:nvPicPr>
          <p:cNvPr id="134" name="Google Shape;134;p5"/>
          <p:cNvPicPr preferRelativeResize="0"/>
          <p:nvPr/>
        </p:nvPicPr>
        <p:blipFill rotWithShape="1">
          <a:blip r:embed="rId4">
            <a:alphaModFix/>
          </a:blip>
          <a:srcRect l="1257" t="5975" r="6728"/>
          <a:stretch/>
        </p:blipFill>
        <p:spPr>
          <a:xfrm>
            <a:off x="797284" y="1578228"/>
            <a:ext cx="7048267" cy="52284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6"/>
          <p:cNvPicPr preferRelativeResize="0"/>
          <p:nvPr/>
        </p:nvPicPr>
        <p:blipFill>
          <a:blip r:embed="rId3">
            <a:alphaModFix/>
          </a:blip>
          <a:stretch>
            <a:fillRect/>
          </a:stretch>
        </p:blipFill>
        <p:spPr>
          <a:xfrm>
            <a:off x="-268550" y="-182800"/>
            <a:ext cx="12729100" cy="7040800"/>
          </a:xfrm>
          <a:prstGeom prst="rect">
            <a:avLst/>
          </a:prstGeom>
          <a:noFill/>
          <a:ln>
            <a:noFill/>
          </a:ln>
        </p:spPr>
      </p:pic>
      <p:pic>
        <p:nvPicPr>
          <p:cNvPr id="140" name="Google Shape;140;p6"/>
          <p:cNvPicPr preferRelativeResize="0"/>
          <p:nvPr/>
        </p:nvPicPr>
        <p:blipFill rotWithShape="1">
          <a:blip r:embed="rId4">
            <a:alphaModFix/>
          </a:blip>
          <a:srcRect/>
          <a:stretch/>
        </p:blipFill>
        <p:spPr>
          <a:xfrm>
            <a:off x="1255500" y="543250"/>
            <a:ext cx="9436500" cy="4592525"/>
          </a:xfrm>
          <a:prstGeom prst="rect">
            <a:avLst/>
          </a:prstGeom>
          <a:noFill/>
          <a:ln>
            <a:noFill/>
          </a:ln>
        </p:spPr>
      </p:pic>
      <p:pic>
        <p:nvPicPr>
          <p:cNvPr id="141" name="Google Shape;141;p6"/>
          <p:cNvPicPr preferRelativeResize="0"/>
          <p:nvPr/>
        </p:nvPicPr>
        <p:blipFill rotWithShape="1">
          <a:blip r:embed="rId5">
            <a:alphaModFix/>
          </a:blip>
          <a:srcRect/>
          <a:stretch/>
        </p:blipFill>
        <p:spPr>
          <a:xfrm>
            <a:off x="7423150" y="2673000"/>
            <a:ext cx="3553300" cy="3901500"/>
          </a:xfrm>
          <a:prstGeom prst="rect">
            <a:avLst/>
          </a:prstGeom>
          <a:noFill/>
          <a:ln>
            <a:noFill/>
          </a:ln>
        </p:spPr>
      </p:pic>
      <p:pic>
        <p:nvPicPr>
          <p:cNvPr id="142" name="Google Shape;142;p6"/>
          <p:cNvPicPr preferRelativeResize="0"/>
          <p:nvPr/>
        </p:nvPicPr>
        <p:blipFill rotWithShape="1">
          <a:blip r:embed="rId6">
            <a:alphaModFix/>
          </a:blip>
          <a:srcRect/>
          <a:stretch/>
        </p:blipFill>
        <p:spPr>
          <a:xfrm>
            <a:off x="564026" y="2452776"/>
            <a:ext cx="6712476" cy="3773950"/>
          </a:xfrm>
          <a:prstGeom prst="rect">
            <a:avLst/>
          </a:prstGeom>
          <a:noFill/>
          <a:ln>
            <a:noFill/>
          </a:ln>
        </p:spPr>
      </p:pic>
      <p:sp>
        <p:nvSpPr>
          <p:cNvPr id="4" name="Google Shape;124;p4">
            <a:extLst>
              <a:ext uri="{FF2B5EF4-FFF2-40B4-BE49-F238E27FC236}">
                <a16:creationId xmlns:a16="http://schemas.microsoft.com/office/drawing/2014/main" id="{26D21ABB-6808-1A2E-0BBB-FC461EB90B59}"/>
              </a:ext>
            </a:extLst>
          </p:cNvPr>
          <p:cNvSpPr txBox="1">
            <a:spLocks noGrp="1"/>
          </p:cNvSpPr>
          <p:nvPr>
            <p:ph type="title"/>
          </p:nvPr>
        </p:nvSpPr>
        <p:spPr>
          <a:xfrm>
            <a:off x="206463" y="-116469"/>
            <a:ext cx="5978556" cy="747743"/>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C0C0C"/>
              </a:buClr>
              <a:buSzPts val="4000"/>
              <a:buFont typeface="Twentieth Century"/>
              <a:buNone/>
            </a:pPr>
            <a:r>
              <a:rPr lang="en-US" dirty="0"/>
              <a:t>HEADLINES FROM 2021</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Google Shape;147;p7"/>
          <p:cNvPicPr preferRelativeResize="0"/>
          <p:nvPr/>
        </p:nvPicPr>
        <p:blipFill>
          <a:blip r:embed="rId3">
            <a:alphaModFix/>
          </a:blip>
          <a:stretch>
            <a:fillRect/>
          </a:stretch>
        </p:blipFill>
        <p:spPr>
          <a:xfrm>
            <a:off x="-1107000" y="-316762"/>
            <a:ext cx="13905000" cy="7491525"/>
          </a:xfrm>
          <a:prstGeom prst="rect">
            <a:avLst/>
          </a:prstGeom>
          <a:noFill/>
          <a:ln>
            <a:noFill/>
          </a:ln>
        </p:spPr>
      </p:pic>
      <p:sp>
        <p:nvSpPr>
          <p:cNvPr id="148" name="Google Shape;148;p7"/>
          <p:cNvSpPr txBox="1"/>
          <p:nvPr/>
        </p:nvSpPr>
        <p:spPr>
          <a:xfrm>
            <a:off x="249382" y="350322"/>
            <a:ext cx="8829761" cy="6436428"/>
          </a:xfrm>
          <a:prstGeom prst="rect">
            <a:avLst/>
          </a:prstGeom>
          <a:noFill/>
          <a:ln>
            <a:noFill/>
          </a:ln>
        </p:spPr>
        <p:txBody>
          <a:bodyPr spcFirstLastPara="1" wrap="square" lIns="91425" tIns="45700" rIns="91425" bIns="45700" anchor="t" anchorCtr="0">
            <a:normAutofit lnSpcReduction="10000"/>
          </a:bodyPr>
          <a:lstStyle/>
          <a:p>
            <a:pPr marL="91440" marR="0" lvl="0" indent="-139700" algn="l" rtl="0">
              <a:lnSpc>
                <a:spcPct val="90000"/>
              </a:lnSpc>
              <a:spcBef>
                <a:spcPts val="0"/>
              </a:spcBef>
              <a:spcAft>
                <a:spcPts val="0"/>
              </a:spcAft>
              <a:buClr>
                <a:schemeClr val="accent1"/>
              </a:buClr>
              <a:buSzPts val="2200"/>
              <a:buFont typeface="Twentieth Century"/>
              <a:buChar char=" "/>
            </a:pPr>
            <a:r>
              <a:rPr lang="en-US" sz="2200" b="1">
                <a:solidFill>
                  <a:schemeClr val="dk1"/>
                </a:solidFill>
                <a:latin typeface="Twentieth Century"/>
                <a:ea typeface="Twentieth Century"/>
                <a:cs typeface="Twentieth Century"/>
                <a:sym typeface="Twentieth Century"/>
              </a:rPr>
              <a:t>Effects of the Pandemic</a:t>
            </a:r>
            <a:endParaRPr/>
          </a:p>
          <a:p>
            <a:pPr marL="265176" marR="0" lvl="1" indent="-137159" algn="l" rtl="0">
              <a:lnSpc>
                <a:spcPct val="90000"/>
              </a:lnSpc>
              <a:spcBef>
                <a:spcPts val="400"/>
              </a:spcBef>
              <a:spcAft>
                <a:spcPts val="0"/>
              </a:spcAft>
              <a:buClr>
                <a:schemeClr val="accent1"/>
              </a:buClr>
              <a:buSzPts val="1800"/>
              <a:buFont typeface="Arial"/>
              <a:buChar char="•"/>
            </a:pPr>
            <a:r>
              <a:rPr lang="en-US" sz="1800" b="0" i="0" u="none" strike="noStrike" cap="none">
                <a:solidFill>
                  <a:schemeClr val="dk1"/>
                </a:solidFill>
                <a:latin typeface="Twentieth Century"/>
                <a:ea typeface="Twentieth Century"/>
                <a:cs typeface="Twentieth Century"/>
                <a:sym typeface="Twentieth Century"/>
              </a:rPr>
              <a:t>At-home work.</a:t>
            </a:r>
            <a:endParaRPr/>
          </a:p>
          <a:p>
            <a:pPr marL="265176" marR="0" lvl="1" indent="-137159" algn="l" rtl="0">
              <a:lnSpc>
                <a:spcPct val="90000"/>
              </a:lnSpc>
              <a:spcBef>
                <a:spcPts val="600"/>
              </a:spcBef>
              <a:spcAft>
                <a:spcPts val="0"/>
              </a:spcAft>
              <a:buClr>
                <a:schemeClr val="accent1"/>
              </a:buClr>
              <a:buSzPts val="1800"/>
              <a:buFont typeface="Arial"/>
              <a:buChar char="•"/>
            </a:pPr>
            <a:r>
              <a:rPr lang="en-US" sz="1800" b="0" i="0" u="none" strike="noStrike" cap="none">
                <a:solidFill>
                  <a:schemeClr val="dk1"/>
                </a:solidFill>
                <a:latin typeface="Twentieth Century"/>
                <a:ea typeface="Twentieth Century"/>
                <a:cs typeface="Twentieth Century"/>
                <a:sym typeface="Twentieth Century"/>
              </a:rPr>
              <a:t>Higher mobility (less dependent on job’s geographical location).</a:t>
            </a:r>
            <a:endParaRPr/>
          </a:p>
          <a:p>
            <a:pPr marL="265176" marR="0" lvl="1" indent="-137159" algn="l" rtl="0">
              <a:lnSpc>
                <a:spcPct val="90000"/>
              </a:lnSpc>
              <a:spcBef>
                <a:spcPts val="600"/>
              </a:spcBef>
              <a:spcAft>
                <a:spcPts val="0"/>
              </a:spcAft>
              <a:buClr>
                <a:schemeClr val="accent1"/>
              </a:buClr>
              <a:buSzPts val="1800"/>
              <a:buFont typeface="Arial"/>
              <a:buChar char="•"/>
            </a:pPr>
            <a:r>
              <a:rPr lang="en-US" sz="1800" b="0" i="0" u="none" strike="noStrike" cap="none">
                <a:solidFill>
                  <a:schemeClr val="dk1"/>
                </a:solidFill>
                <a:latin typeface="Twentieth Century"/>
                <a:ea typeface="Twentieth Century"/>
                <a:cs typeface="Twentieth Century"/>
                <a:sym typeface="Twentieth Century"/>
              </a:rPr>
              <a:t>Relocation to the South-East states from high housing cost markets.</a:t>
            </a:r>
            <a:endParaRPr/>
          </a:p>
          <a:p>
            <a:pPr marL="128016" marR="0" lvl="1" indent="0" algn="l" rtl="0">
              <a:lnSpc>
                <a:spcPct val="90000"/>
              </a:lnSpc>
              <a:spcBef>
                <a:spcPts val="600"/>
              </a:spcBef>
              <a:spcAft>
                <a:spcPts val="0"/>
              </a:spcAft>
              <a:buClr>
                <a:schemeClr val="accent1"/>
              </a:buClr>
              <a:buSzPts val="1800"/>
              <a:buFont typeface="Noto Sans Symbols"/>
              <a:buNone/>
            </a:pPr>
            <a:endParaRPr sz="1800" b="0" i="0" u="none" strike="noStrike" cap="none">
              <a:solidFill>
                <a:schemeClr val="dk1"/>
              </a:solidFill>
              <a:latin typeface="Twentieth Century"/>
              <a:ea typeface="Twentieth Century"/>
              <a:cs typeface="Twentieth Century"/>
              <a:sym typeface="Twentieth Century"/>
            </a:endParaRPr>
          </a:p>
          <a:p>
            <a:pPr marL="91440" marR="0" lvl="0" indent="-139700" algn="l" rtl="0">
              <a:lnSpc>
                <a:spcPct val="90000"/>
              </a:lnSpc>
              <a:spcBef>
                <a:spcPts val="1600"/>
              </a:spcBef>
              <a:spcAft>
                <a:spcPts val="0"/>
              </a:spcAft>
              <a:buClr>
                <a:schemeClr val="accent1"/>
              </a:buClr>
              <a:buSzPts val="2200"/>
              <a:buFont typeface="Twentieth Century"/>
              <a:buChar char=" "/>
            </a:pPr>
            <a:r>
              <a:rPr lang="en-US" sz="2200" b="1">
                <a:solidFill>
                  <a:schemeClr val="dk1"/>
                </a:solidFill>
                <a:latin typeface="Twentieth Century"/>
                <a:ea typeface="Twentieth Century"/>
                <a:cs typeface="Twentieth Century"/>
                <a:sym typeface="Twentieth Century"/>
              </a:rPr>
              <a:t>US Residents Flocking to Texas Are Driving Up Home Prices in the Lone Star State</a:t>
            </a:r>
            <a:endParaRPr/>
          </a:p>
          <a:p>
            <a:pPr marL="265176" marR="0" lvl="1" indent="-137159" algn="l" rtl="0">
              <a:lnSpc>
                <a:spcPct val="90000"/>
              </a:lnSpc>
              <a:spcBef>
                <a:spcPts val="400"/>
              </a:spcBef>
              <a:spcAft>
                <a:spcPts val="0"/>
              </a:spcAft>
              <a:buClr>
                <a:schemeClr val="accent1"/>
              </a:buClr>
              <a:buSzPts val="1800"/>
              <a:buFont typeface="Arial"/>
              <a:buChar char="•"/>
            </a:pPr>
            <a:r>
              <a:rPr lang="en-US" sz="1800" b="0" i="0" u="none" strike="noStrike" cap="none">
                <a:solidFill>
                  <a:schemeClr val="dk1"/>
                </a:solidFill>
                <a:latin typeface="Twentieth Century"/>
                <a:ea typeface="Twentieth Century"/>
                <a:cs typeface="Twentieth Century"/>
                <a:sym typeface="Twentieth Century"/>
              </a:rPr>
              <a:t>Fed up with California’s soaring home prices, a whopping 111,000 people made the move from the Golden State to Texas in 2021, making it the most popular relocation route in the country.</a:t>
            </a:r>
            <a:endParaRPr/>
          </a:p>
          <a:p>
            <a:pPr marL="265176" marR="0" lvl="1" indent="-137159" algn="l" rtl="0">
              <a:lnSpc>
                <a:spcPct val="90000"/>
              </a:lnSpc>
              <a:spcBef>
                <a:spcPts val="600"/>
              </a:spcBef>
              <a:spcAft>
                <a:spcPts val="0"/>
              </a:spcAft>
              <a:buClr>
                <a:schemeClr val="accent1"/>
              </a:buClr>
              <a:buSzPts val="1800"/>
              <a:buFont typeface="Arial"/>
              <a:buChar char="•"/>
            </a:pPr>
            <a:r>
              <a:rPr lang="en-US" sz="1800" b="0" i="0" u="none" strike="noStrike" cap="none">
                <a:solidFill>
                  <a:schemeClr val="dk1"/>
                </a:solidFill>
                <a:latin typeface="Twentieth Century"/>
                <a:ea typeface="Twentieth Century"/>
                <a:cs typeface="Twentieth Century"/>
                <a:sym typeface="Twentieth Century"/>
              </a:rPr>
              <a:t>“A lot of people were getting priced out of Austin and started moving into San Antonio,” local real estate agent, Marie Crabb, told the WSJ. “They were getting priced out, according to them, by people from California. It was an interesting trickle-down effect.”</a:t>
            </a:r>
            <a:endParaRPr/>
          </a:p>
          <a:p>
            <a:pPr marL="128016" marR="0" lvl="1" indent="0" algn="l" rtl="0">
              <a:lnSpc>
                <a:spcPct val="90000"/>
              </a:lnSpc>
              <a:spcBef>
                <a:spcPts val="600"/>
              </a:spcBef>
              <a:spcAft>
                <a:spcPts val="0"/>
              </a:spcAft>
              <a:buClr>
                <a:schemeClr val="accent1"/>
              </a:buClr>
              <a:buSzPts val="1800"/>
              <a:buFont typeface="Noto Sans Symbols"/>
              <a:buNone/>
            </a:pPr>
            <a:endParaRPr sz="1800" b="0" i="0" u="none" strike="noStrike" cap="none">
              <a:solidFill>
                <a:schemeClr val="dk1"/>
              </a:solidFill>
              <a:latin typeface="Twentieth Century"/>
              <a:ea typeface="Twentieth Century"/>
              <a:cs typeface="Twentieth Century"/>
              <a:sym typeface="Twentieth Century"/>
            </a:endParaRPr>
          </a:p>
          <a:p>
            <a:pPr marL="91440" marR="0" lvl="0" indent="-139700" algn="l" rtl="0">
              <a:lnSpc>
                <a:spcPct val="90000"/>
              </a:lnSpc>
              <a:spcBef>
                <a:spcPts val="1600"/>
              </a:spcBef>
              <a:spcAft>
                <a:spcPts val="0"/>
              </a:spcAft>
              <a:buClr>
                <a:schemeClr val="accent1"/>
              </a:buClr>
              <a:buSzPts val="2200"/>
              <a:buFont typeface="Twentieth Century"/>
              <a:buChar char=" "/>
            </a:pPr>
            <a:r>
              <a:rPr lang="en-US" sz="2200" b="1">
                <a:solidFill>
                  <a:schemeClr val="dk1"/>
                </a:solidFill>
                <a:latin typeface="Twentieth Century"/>
                <a:ea typeface="Twentieth Century"/>
                <a:cs typeface="Twentieth Century"/>
                <a:sym typeface="Twentieth Century"/>
              </a:rPr>
              <a:t>Cause for Worry? Texas Housing Market in Crisis: The Californian Invasion Pushes Prices to Sky-High Levels</a:t>
            </a:r>
            <a:endParaRPr/>
          </a:p>
          <a:p>
            <a:pPr marL="265176" marR="0" lvl="1" indent="-137159" algn="l" rtl="0">
              <a:lnSpc>
                <a:spcPct val="90000"/>
              </a:lnSpc>
              <a:spcBef>
                <a:spcPts val="400"/>
              </a:spcBef>
              <a:spcAft>
                <a:spcPts val="0"/>
              </a:spcAft>
              <a:buClr>
                <a:schemeClr val="accent1"/>
              </a:buClr>
              <a:buSzPts val="1800"/>
              <a:buFont typeface="Arial"/>
              <a:buChar char="•"/>
            </a:pPr>
            <a:r>
              <a:rPr lang="en-US" sz="1800" b="0" i="0" u="none" strike="noStrike" cap="none">
                <a:solidFill>
                  <a:schemeClr val="dk1"/>
                </a:solidFill>
                <a:latin typeface="Twentieth Century"/>
                <a:ea typeface="Twentieth Century"/>
                <a:cs typeface="Twentieth Century"/>
                <a:sym typeface="Twentieth Century"/>
              </a:rPr>
              <a:t>The Texas housing market is facing affordability issues due to a significant influx of migrants from more expensive states, predominantly California.</a:t>
            </a:r>
            <a:endParaRPr/>
          </a:p>
          <a:p>
            <a:pPr marL="265176" marR="0" lvl="1" indent="-137159" algn="l" rtl="0">
              <a:lnSpc>
                <a:spcPct val="90000"/>
              </a:lnSpc>
              <a:spcBef>
                <a:spcPts val="600"/>
              </a:spcBef>
              <a:spcAft>
                <a:spcPts val="0"/>
              </a:spcAft>
              <a:buClr>
                <a:schemeClr val="accent1"/>
              </a:buClr>
              <a:buSzPts val="1800"/>
              <a:buFont typeface="Arial"/>
              <a:buChar char="•"/>
            </a:pPr>
            <a:r>
              <a:rPr lang="en-US" sz="1800" b="0" i="0" u="none" strike="noStrike" cap="none">
                <a:solidFill>
                  <a:schemeClr val="dk1"/>
                </a:solidFill>
                <a:latin typeface="Twentieth Century"/>
                <a:ea typeface="Twentieth Century"/>
                <a:cs typeface="Twentieth Century"/>
                <a:sym typeface="Twentieth Century"/>
              </a:rPr>
              <a:t>The Federal Housing Finance Agency reported a 20% year-over-year increase in Texas home values early in 2022, a spike comparable to California’s housing market in the mid-2000s.</a:t>
            </a:r>
            <a:endParaRPr/>
          </a:p>
          <a:p>
            <a:pPr marL="265176" marR="0" lvl="1" indent="-137159" algn="l" rtl="0">
              <a:lnSpc>
                <a:spcPct val="90000"/>
              </a:lnSpc>
              <a:spcBef>
                <a:spcPts val="600"/>
              </a:spcBef>
              <a:spcAft>
                <a:spcPts val="0"/>
              </a:spcAft>
              <a:buClr>
                <a:schemeClr val="accent1"/>
              </a:buClr>
              <a:buSzPts val="1800"/>
              <a:buFont typeface="Arial"/>
              <a:buChar char="•"/>
            </a:pPr>
            <a:r>
              <a:rPr lang="en-US" sz="1800" b="0" i="0" u="none" strike="noStrike" cap="none">
                <a:solidFill>
                  <a:schemeClr val="dk1"/>
                </a:solidFill>
                <a:latin typeface="Twentieth Century"/>
                <a:ea typeface="Twentieth Century"/>
                <a:cs typeface="Twentieth Century"/>
                <a:sym typeface="Twentieth Century"/>
              </a:rPr>
              <a:t>The Ripple Effect (San Antonio)</a:t>
            </a:r>
            <a:endParaRPr/>
          </a:p>
        </p:txBody>
      </p:sp>
      <p:pic>
        <p:nvPicPr>
          <p:cNvPr id="149" name="Google Shape;149;p7"/>
          <p:cNvPicPr preferRelativeResize="0"/>
          <p:nvPr/>
        </p:nvPicPr>
        <p:blipFill rotWithShape="1">
          <a:blip r:embed="rId4">
            <a:alphaModFix/>
          </a:blip>
          <a:srcRect/>
          <a:stretch/>
        </p:blipFill>
        <p:spPr>
          <a:xfrm>
            <a:off x="9275907" y="1867964"/>
            <a:ext cx="2709900" cy="2105155"/>
          </a:xfrm>
          <a:prstGeom prst="rect">
            <a:avLst/>
          </a:prstGeom>
          <a:noFill/>
          <a:ln w="9525" cap="flat" cmpd="sng">
            <a:solidFill>
              <a:schemeClr val="accent6"/>
            </a:solidFill>
            <a:prstDash val="solid"/>
            <a:round/>
            <a:headEnd type="none" w="sm" len="sm"/>
            <a:tailEnd type="none" w="sm" len="sm"/>
          </a:ln>
        </p:spPr>
      </p:pic>
      <p:pic>
        <p:nvPicPr>
          <p:cNvPr id="150" name="Google Shape;150;p7"/>
          <p:cNvPicPr preferRelativeResize="0"/>
          <p:nvPr/>
        </p:nvPicPr>
        <p:blipFill rotWithShape="1">
          <a:blip r:embed="rId5">
            <a:alphaModFix/>
          </a:blip>
          <a:srcRect/>
          <a:stretch/>
        </p:blipFill>
        <p:spPr>
          <a:xfrm>
            <a:off x="9277409" y="4188627"/>
            <a:ext cx="2708398" cy="2478873"/>
          </a:xfrm>
          <a:prstGeom prst="rect">
            <a:avLst/>
          </a:prstGeom>
          <a:noFill/>
          <a:ln w="9525" cap="flat" cmpd="sng">
            <a:solidFill>
              <a:schemeClr val="accent6"/>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US MIGRATION 2012 - 2022</a:t>
            </a:r>
            <a:endParaRPr/>
          </a:p>
        </p:txBody>
      </p:sp>
      <p:pic>
        <p:nvPicPr>
          <p:cNvPr id="156" name="Google Shape;156;p8" descr="Matrix binary | Blue background wallpapers, Code wallpaper, Technology wallpaper"/>
          <p:cNvPicPr preferRelativeResize="0"/>
          <p:nvPr/>
        </p:nvPicPr>
        <p:blipFill rotWithShape="1">
          <a:blip r:embed="rId3">
            <a:alphaModFix/>
          </a:blip>
          <a:srcRect b="33512"/>
          <a:stretch/>
        </p:blipFill>
        <p:spPr>
          <a:xfrm>
            <a:off x="11575" y="2285218"/>
            <a:ext cx="12192000" cy="4584357"/>
          </a:xfrm>
          <a:prstGeom prst="rect">
            <a:avLst/>
          </a:prstGeom>
          <a:noFill/>
          <a:ln>
            <a:noFill/>
          </a:ln>
        </p:spPr>
      </p:pic>
    </p:spTree>
  </p:cSld>
  <p:clrMapOvr>
    <a:masterClrMapping/>
  </p:clrMapOvr>
</p:sld>
</file>

<file path=ppt/theme/theme1.xml><?xml version="1.0" encoding="utf-8"?>
<a:theme xmlns:a="http://schemas.openxmlformats.org/drawingml/2006/main" name="Integral">
  <a:themeElements>
    <a:clrScheme name="Integral">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1354</TotalTime>
  <Words>947</Words>
  <Application>Microsoft Macintosh PowerPoint</Application>
  <PresentationFormat>Widescreen</PresentationFormat>
  <Paragraphs>197</Paragraphs>
  <Slides>26</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Aptos</vt:lpstr>
      <vt:lpstr>Arial</vt:lpstr>
      <vt:lpstr>Courier New</vt:lpstr>
      <vt:lpstr>Noto Sans Symbols</vt:lpstr>
      <vt:lpstr>Symbol</vt:lpstr>
      <vt:lpstr>Twentieth Century</vt:lpstr>
      <vt:lpstr>Integral</vt:lpstr>
      <vt:lpstr>CPI, MIGRATION,  AND HOME PRICE ANALYSIS</vt:lpstr>
      <vt:lpstr>INTRODUCTION</vt:lpstr>
      <vt:lpstr>Data Sources</vt:lpstr>
      <vt:lpstr>INFLATION</vt:lpstr>
      <vt:lpstr>US INFLATION 2012 - 2023</vt:lpstr>
      <vt:lpstr>US, FL, TX &amp; CA INFLATION</vt:lpstr>
      <vt:lpstr>HEADLINES FROM 2021</vt:lpstr>
      <vt:lpstr>PowerPoint Presentation</vt:lpstr>
      <vt:lpstr>US MIGRATION 2012 - 2022</vt:lpstr>
      <vt:lpstr>TOTAL STATE MIGRATION | 2012</vt:lpstr>
      <vt:lpstr>TOTAL STATE MIGRATION | 2021</vt:lpstr>
      <vt:lpstr>TOTAL STATE MIGRATION | 2022</vt:lpstr>
      <vt:lpstr>2021-2022 NET MIGRATION TOTALS</vt:lpstr>
      <vt:lpstr>HOUSE PRICE INDEX</vt:lpstr>
      <vt:lpstr>CUMULATIVE MEDIAN HOUSE PRICE APPRECIATION 2012-2022</vt:lpstr>
      <vt:lpstr>Y2Y HOUSE PRICE INDEX APPRECIATION 2012-2022</vt:lpstr>
      <vt:lpstr>FLORIDA MEDIAN HOUSE PRICE BY METRO (MSA) </vt:lpstr>
      <vt:lpstr>CORRELATIONS</vt:lpstr>
      <vt:lpstr>CORRELATIONS | TEXAS &amp; FLORIDA</vt:lpstr>
      <vt:lpstr>CORRELATIONS CALIFORNIA</vt:lpstr>
      <vt:lpstr>CORRELATIONS CA, FL, TX, &amp; US</vt:lpstr>
      <vt:lpstr>CASE STUDY: CAPE CORAL, FL</vt:lpstr>
      <vt:lpstr>CASE STUDY: CAPE CORAL, FL</vt:lpstr>
      <vt:lpstr>CONCLUSION</vt:lpstr>
      <vt:lpstr>SUMMARY OF CONCLUSIONS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FINTECH PROJECT 1 | 02.14.24</dc:title>
  <dc:creator>Tim Gale</dc:creator>
  <cp:lastModifiedBy>Jack Richey</cp:lastModifiedBy>
  <cp:revision>4</cp:revision>
  <dcterms:created xsi:type="dcterms:W3CDTF">2024-02-14T04:43:33Z</dcterms:created>
  <dcterms:modified xsi:type="dcterms:W3CDTF">2024-02-15T22:39:57Z</dcterms:modified>
</cp:coreProperties>
</file>